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ppt/media/image13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1"/>
  </p:notesMasterIdLst>
  <p:sldIdLst>
    <p:sldId id="308" r:id="rId2"/>
    <p:sldId id="285" r:id="rId3"/>
    <p:sldId id="261" r:id="rId4"/>
    <p:sldId id="262" r:id="rId5"/>
    <p:sldId id="263" r:id="rId6"/>
    <p:sldId id="264" r:id="rId7"/>
    <p:sldId id="267" r:id="rId8"/>
    <p:sldId id="269" r:id="rId9"/>
    <p:sldId id="274" r:id="rId10"/>
    <p:sldId id="275" r:id="rId11"/>
    <p:sldId id="281" r:id="rId12"/>
    <p:sldId id="295" r:id="rId13"/>
    <p:sldId id="296" r:id="rId14"/>
    <p:sldId id="304" r:id="rId15"/>
    <p:sldId id="305" r:id="rId16"/>
    <p:sldId id="257" r:id="rId17"/>
    <p:sldId id="282" r:id="rId18"/>
    <p:sldId id="283" r:id="rId19"/>
    <p:sldId id="306" r:id="rId20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>
      <p:cViewPr varScale="1">
        <p:scale>
          <a:sx n="107" d="100"/>
          <a:sy n="107" d="100"/>
        </p:scale>
        <p:origin x="1664" y="16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56FFD-BB07-4F13-A6E0-832F74623B5E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E6DD2-7600-48DB-BB64-F3E4E9A5CD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Lucida Sans" panose="020B0602040502020204" pitchFamily="34" charset="0"/>
              <a:cs typeface="Lucida Sans" panose="020B0602040502020204" pitchFamily="34" charset="0"/>
            </a:rPr>
            <a:t>Base fee for impervious surface typical approach</a:t>
          </a:r>
        </a:p>
      </dgm:t>
    </dgm:pt>
    <dgm:pt modelId="{04C734AF-42FD-4CA9-B18B-5CA29A319E39}" type="parTrans" cxnId="{F4FAA8B8-A637-4E74-92F1-E846777B0B68}">
      <dgm:prSet/>
      <dgm:spPr/>
      <dgm:t>
        <a:bodyPr/>
        <a:lstStyle/>
        <a:p>
          <a:endParaRPr lang="en-US"/>
        </a:p>
      </dgm:t>
    </dgm:pt>
    <dgm:pt modelId="{51C55ED2-4861-4972-BF6D-45C6E00EB59B}" type="sibTrans" cxnId="{F4FAA8B8-A637-4E74-92F1-E846777B0B68}">
      <dgm:prSet/>
      <dgm:spPr/>
      <dgm:t>
        <a:bodyPr/>
        <a:lstStyle/>
        <a:p>
          <a:endParaRPr lang="en-US"/>
        </a:p>
      </dgm:t>
    </dgm:pt>
    <dgm:pt modelId="{CFB41998-8CE3-4778-8F7D-C4480DEB34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Lucida Sans" panose="020B0602040502020204" pitchFamily="34" charset="0"/>
              <a:cs typeface="Lucida Sans" panose="020B0602040502020204" pitchFamily="34" charset="0"/>
            </a:rPr>
            <a:t>You pave you pay</a:t>
          </a:r>
        </a:p>
      </dgm:t>
    </dgm:pt>
    <dgm:pt modelId="{41154AEE-C9E4-497D-AC2D-864EDFFE70AC}" type="parTrans" cxnId="{C89D8121-4E16-4A2F-89B1-130C3CF70812}">
      <dgm:prSet/>
      <dgm:spPr/>
      <dgm:t>
        <a:bodyPr/>
        <a:lstStyle/>
        <a:p>
          <a:endParaRPr lang="en-US"/>
        </a:p>
      </dgm:t>
    </dgm:pt>
    <dgm:pt modelId="{2259D795-DA8F-4C5A-9103-BBB210E455AC}" type="sibTrans" cxnId="{C89D8121-4E16-4A2F-89B1-130C3CF70812}">
      <dgm:prSet/>
      <dgm:spPr/>
      <dgm:t>
        <a:bodyPr/>
        <a:lstStyle/>
        <a:p>
          <a:endParaRPr lang="en-US"/>
        </a:p>
      </dgm:t>
    </dgm:pt>
    <dgm:pt modelId="{3136452D-197D-487A-9E89-EDB834789E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Lucida Sans" panose="020B0602040502020204" pitchFamily="34" charset="0"/>
              <a:cs typeface="Lucida Sans" panose="020B0602040502020204" pitchFamily="34" charset="0"/>
            </a:rPr>
            <a:t>Fee system requires credit program</a:t>
          </a:r>
        </a:p>
      </dgm:t>
    </dgm:pt>
    <dgm:pt modelId="{82EC8DCB-A10E-4183-A06E-8AE562EC2064}" type="parTrans" cxnId="{7BE9B113-A3DF-41E7-AAB1-C66D45CAD449}">
      <dgm:prSet/>
      <dgm:spPr/>
      <dgm:t>
        <a:bodyPr/>
        <a:lstStyle/>
        <a:p>
          <a:endParaRPr lang="en-US"/>
        </a:p>
      </dgm:t>
    </dgm:pt>
    <dgm:pt modelId="{2AB67A5F-DF58-4DBA-B779-FD503E7F3AB6}" type="sibTrans" cxnId="{7BE9B113-A3DF-41E7-AAB1-C66D45CAD449}">
      <dgm:prSet/>
      <dgm:spPr/>
      <dgm:t>
        <a:bodyPr/>
        <a:lstStyle/>
        <a:p>
          <a:endParaRPr lang="en-US"/>
        </a:p>
      </dgm:t>
    </dgm:pt>
    <dgm:pt modelId="{FDDAC54D-17D0-4639-825A-0118D4323D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Lucida Sans" panose="020B0602040502020204" pitchFamily="34" charset="0"/>
              <a:cs typeface="Lucida Sans" panose="020B0602040502020204" pitchFamily="34" charset="0"/>
            </a:rPr>
            <a:t>Install green stormwater infrastructure to reduce fee</a:t>
          </a:r>
        </a:p>
      </dgm:t>
    </dgm:pt>
    <dgm:pt modelId="{52CF640B-FFAA-4D99-9D84-E4B9C1277F19}" type="parTrans" cxnId="{BCA9F39B-167D-4573-A212-DA2B8E83A81A}">
      <dgm:prSet/>
      <dgm:spPr/>
      <dgm:t>
        <a:bodyPr/>
        <a:lstStyle/>
        <a:p>
          <a:endParaRPr lang="en-US"/>
        </a:p>
      </dgm:t>
    </dgm:pt>
    <dgm:pt modelId="{E7C3063A-E517-47BA-B616-022F33F2FB69}" type="sibTrans" cxnId="{BCA9F39B-167D-4573-A212-DA2B8E83A81A}">
      <dgm:prSet/>
      <dgm:spPr/>
      <dgm:t>
        <a:bodyPr/>
        <a:lstStyle/>
        <a:p>
          <a:endParaRPr lang="en-US"/>
        </a:p>
      </dgm:t>
    </dgm:pt>
    <dgm:pt modelId="{F1E3F976-D9A0-4E5C-A9BD-A2891A9854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Lucida Sans" panose="020B0602040502020204" pitchFamily="34" charset="0"/>
              <a:cs typeface="Lucida Sans" panose="020B0602040502020204" pitchFamily="34" charset="0"/>
            </a:rPr>
            <a:t>Consider equity:</a:t>
          </a:r>
        </a:p>
      </dgm:t>
    </dgm:pt>
    <dgm:pt modelId="{579502AC-B0AB-45FD-A5F0-3F8C51B9D12C}" type="parTrans" cxnId="{51BF3690-1775-40D8-924D-0801D6456A00}">
      <dgm:prSet/>
      <dgm:spPr/>
      <dgm:t>
        <a:bodyPr/>
        <a:lstStyle/>
        <a:p>
          <a:endParaRPr lang="en-US"/>
        </a:p>
      </dgm:t>
    </dgm:pt>
    <dgm:pt modelId="{E83DA7EA-93CF-4FDD-96BC-09E03181B3BA}" type="sibTrans" cxnId="{51BF3690-1775-40D8-924D-0801D6456A00}">
      <dgm:prSet/>
      <dgm:spPr/>
      <dgm:t>
        <a:bodyPr/>
        <a:lstStyle/>
        <a:p>
          <a:endParaRPr lang="en-US"/>
        </a:p>
      </dgm:t>
    </dgm:pt>
    <dgm:pt modelId="{A6356ADB-E8D0-4709-A247-AF3AFF8AE2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Lucida Sans" panose="020B0602040502020204" pitchFamily="34" charset="0"/>
              <a:cs typeface="Lucida Sans" panose="020B0602040502020204" pitchFamily="34" charset="0"/>
            </a:rPr>
            <a:t>1. Variety of housing sizes</a:t>
          </a:r>
        </a:p>
      </dgm:t>
    </dgm:pt>
    <dgm:pt modelId="{A4D90A41-5ECF-4072-A4F8-2DC10B8EB897}" type="parTrans" cxnId="{AECDE75C-9522-4114-A6C9-7F72C1776DF7}">
      <dgm:prSet/>
      <dgm:spPr/>
      <dgm:t>
        <a:bodyPr/>
        <a:lstStyle/>
        <a:p>
          <a:endParaRPr lang="en-US"/>
        </a:p>
      </dgm:t>
    </dgm:pt>
    <dgm:pt modelId="{0F860EDA-96DF-4902-9A15-3F78EE755AC2}" type="sibTrans" cxnId="{AECDE75C-9522-4114-A6C9-7F72C1776DF7}">
      <dgm:prSet/>
      <dgm:spPr/>
      <dgm:t>
        <a:bodyPr/>
        <a:lstStyle/>
        <a:p>
          <a:endParaRPr lang="en-US"/>
        </a:p>
      </dgm:t>
    </dgm:pt>
    <dgm:pt modelId="{3C561588-F04D-47A1-B6AA-E689656982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Lucida Sans" panose="020B0602040502020204" pitchFamily="34" charset="0"/>
              <a:cs typeface="Lucida Sans" panose="020B0602040502020204" pitchFamily="34" charset="0"/>
            </a:rPr>
            <a:t>2. Small/large lot credit options</a:t>
          </a:r>
        </a:p>
      </dgm:t>
    </dgm:pt>
    <dgm:pt modelId="{0F61ABA7-4659-4515-9A00-ABE10A450778}" type="parTrans" cxnId="{676CD066-0028-496B-A68E-BDCA61F5A495}">
      <dgm:prSet/>
      <dgm:spPr/>
      <dgm:t>
        <a:bodyPr/>
        <a:lstStyle/>
        <a:p>
          <a:endParaRPr lang="en-US"/>
        </a:p>
      </dgm:t>
    </dgm:pt>
    <dgm:pt modelId="{7E12BDF1-E320-4EC8-B2BA-09D2D95083BB}" type="sibTrans" cxnId="{676CD066-0028-496B-A68E-BDCA61F5A495}">
      <dgm:prSet/>
      <dgm:spPr/>
      <dgm:t>
        <a:bodyPr/>
        <a:lstStyle/>
        <a:p>
          <a:endParaRPr lang="en-US"/>
        </a:p>
      </dgm:t>
    </dgm:pt>
    <dgm:pt modelId="{DD91D582-6757-4847-8335-87D4BF2065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Lucida Sans" panose="020B0602040502020204" pitchFamily="34" charset="0"/>
              <a:cs typeface="Lucida Sans" panose="020B0602040502020204" pitchFamily="34" charset="0"/>
            </a:rPr>
            <a:t>3. Low income areas</a:t>
          </a:r>
        </a:p>
      </dgm:t>
    </dgm:pt>
    <dgm:pt modelId="{C8C52328-EC45-48ED-8838-5887C84779D4}" type="parTrans" cxnId="{555D2F88-7090-422D-928A-93F461ACF09F}">
      <dgm:prSet/>
      <dgm:spPr/>
      <dgm:t>
        <a:bodyPr/>
        <a:lstStyle/>
        <a:p>
          <a:endParaRPr lang="en-US"/>
        </a:p>
      </dgm:t>
    </dgm:pt>
    <dgm:pt modelId="{9ED67233-6856-4289-9DE3-C47E8E495384}" type="sibTrans" cxnId="{555D2F88-7090-422D-928A-93F461ACF09F}">
      <dgm:prSet/>
      <dgm:spPr/>
      <dgm:t>
        <a:bodyPr/>
        <a:lstStyle/>
        <a:p>
          <a:endParaRPr lang="en-US"/>
        </a:p>
      </dgm:t>
    </dgm:pt>
    <dgm:pt modelId="{A35C43FB-03C7-40D8-82A2-48CCE28302DC}" type="pres">
      <dgm:prSet presAssocID="{23156FFD-BB07-4F13-A6E0-832F74623B5E}" presName="root" presStyleCnt="0">
        <dgm:presLayoutVars>
          <dgm:dir/>
          <dgm:resizeHandles val="exact"/>
        </dgm:presLayoutVars>
      </dgm:prSet>
      <dgm:spPr/>
    </dgm:pt>
    <dgm:pt modelId="{8CC1574B-1D72-4FA7-9A9D-781CD0ACD6F0}" type="pres">
      <dgm:prSet presAssocID="{0B1E6DD2-7600-48DB-BB64-F3E4E9A5CDF5}" presName="compNode" presStyleCnt="0"/>
      <dgm:spPr/>
    </dgm:pt>
    <dgm:pt modelId="{96EF6102-13A7-4A5A-932A-D888A391E51A}" type="pres">
      <dgm:prSet presAssocID="{0B1E6DD2-7600-48DB-BB64-F3E4E9A5CDF5}" presName="bgRect" presStyleLbl="bgShp" presStyleIdx="0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98FE7B1B-793D-4012-A4B8-460EE336DEE9}" type="pres">
      <dgm:prSet presAssocID="{0B1E6DD2-7600-48DB-BB64-F3E4E9A5CD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6B6CB6EC-86D3-4F44-86C9-CF3F6B4F4607}" type="pres">
      <dgm:prSet presAssocID="{0B1E6DD2-7600-48DB-BB64-F3E4E9A5CDF5}" presName="spaceRect" presStyleCnt="0"/>
      <dgm:spPr/>
    </dgm:pt>
    <dgm:pt modelId="{8444B5E2-64BB-4EA6-8591-05F4FFAACCD4}" type="pres">
      <dgm:prSet presAssocID="{0B1E6DD2-7600-48DB-BB64-F3E4E9A5CDF5}" presName="parTx" presStyleLbl="revTx" presStyleIdx="0" presStyleCnt="6">
        <dgm:presLayoutVars>
          <dgm:chMax val="0"/>
          <dgm:chPref val="0"/>
        </dgm:presLayoutVars>
      </dgm:prSet>
      <dgm:spPr/>
    </dgm:pt>
    <dgm:pt modelId="{B609C791-ADAF-4AFF-ACD7-496D82860821}" type="pres">
      <dgm:prSet presAssocID="{0B1E6DD2-7600-48DB-BB64-F3E4E9A5CDF5}" presName="desTx" presStyleLbl="revTx" presStyleIdx="1" presStyleCnt="6">
        <dgm:presLayoutVars/>
      </dgm:prSet>
      <dgm:spPr/>
    </dgm:pt>
    <dgm:pt modelId="{B6EC2DD8-D1EB-4744-BC9C-D85CDF695FDD}" type="pres">
      <dgm:prSet presAssocID="{51C55ED2-4861-4972-BF6D-45C6E00EB59B}" presName="sibTrans" presStyleCnt="0"/>
      <dgm:spPr/>
    </dgm:pt>
    <dgm:pt modelId="{6AE8B9D3-A108-4FF2-8581-282D022E18B6}" type="pres">
      <dgm:prSet presAssocID="{3136452D-197D-487A-9E89-EDB834789EC4}" presName="compNode" presStyleCnt="0"/>
      <dgm:spPr/>
    </dgm:pt>
    <dgm:pt modelId="{90DA90C5-1880-4360-BC8E-9697B57370D0}" type="pres">
      <dgm:prSet presAssocID="{3136452D-197D-487A-9E89-EDB834789EC4}" presName="bgRect" presStyleLbl="bgShp" presStyleIdx="1" presStyleCnt="3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CFC2DB0A-18EE-4BA2-B310-69AAB48C57F5}" type="pres">
      <dgm:prSet presAssocID="{3136452D-197D-487A-9E89-EDB834789E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0D98945-C07A-4BCC-B165-6AA362D6F4D5}" type="pres">
      <dgm:prSet presAssocID="{3136452D-197D-487A-9E89-EDB834789EC4}" presName="spaceRect" presStyleCnt="0"/>
      <dgm:spPr/>
    </dgm:pt>
    <dgm:pt modelId="{D91C56EF-C8E5-4423-B5B0-134C0EAA8A6A}" type="pres">
      <dgm:prSet presAssocID="{3136452D-197D-487A-9E89-EDB834789EC4}" presName="parTx" presStyleLbl="revTx" presStyleIdx="2" presStyleCnt="6">
        <dgm:presLayoutVars>
          <dgm:chMax val="0"/>
          <dgm:chPref val="0"/>
        </dgm:presLayoutVars>
      </dgm:prSet>
      <dgm:spPr/>
    </dgm:pt>
    <dgm:pt modelId="{5E01D0F1-63D1-44FF-BD77-76F0DF518B32}" type="pres">
      <dgm:prSet presAssocID="{3136452D-197D-487A-9E89-EDB834789EC4}" presName="desTx" presStyleLbl="revTx" presStyleIdx="3" presStyleCnt="6">
        <dgm:presLayoutVars/>
      </dgm:prSet>
      <dgm:spPr/>
    </dgm:pt>
    <dgm:pt modelId="{BAF5AFDC-7777-48FD-828C-B3D41EFA43E8}" type="pres">
      <dgm:prSet presAssocID="{2AB67A5F-DF58-4DBA-B779-FD503E7F3AB6}" presName="sibTrans" presStyleCnt="0"/>
      <dgm:spPr/>
    </dgm:pt>
    <dgm:pt modelId="{FB9A920F-C1FD-4B10-A97E-29B19EE6C256}" type="pres">
      <dgm:prSet presAssocID="{F1E3F976-D9A0-4E5C-A9BD-A2891A9854FE}" presName="compNode" presStyleCnt="0"/>
      <dgm:spPr/>
    </dgm:pt>
    <dgm:pt modelId="{649E67A5-8C6E-4FB6-814F-E68534C781A3}" type="pres">
      <dgm:prSet presAssocID="{F1E3F976-D9A0-4E5C-A9BD-A2891A9854FE}" presName="bgRect" presStyleLbl="bgShp" presStyleIdx="2" presStyleCnt="3" custLinFactNeighborX="-8138" custLinFactNeighborY="576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51B9FBBB-37DF-4321-86A3-67DBB0589EEB}" type="pres">
      <dgm:prSet presAssocID="{F1E3F976-D9A0-4E5C-A9BD-A2891A9854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F470374-028B-4BDA-8AA8-AFB30AA5269A}" type="pres">
      <dgm:prSet presAssocID="{F1E3F976-D9A0-4E5C-A9BD-A2891A9854FE}" presName="spaceRect" presStyleCnt="0"/>
      <dgm:spPr/>
    </dgm:pt>
    <dgm:pt modelId="{5BFD899A-3E83-4671-9708-8267113ADEAA}" type="pres">
      <dgm:prSet presAssocID="{F1E3F976-D9A0-4E5C-A9BD-A2891A9854FE}" presName="parTx" presStyleLbl="revTx" presStyleIdx="4" presStyleCnt="6">
        <dgm:presLayoutVars>
          <dgm:chMax val="0"/>
          <dgm:chPref val="0"/>
        </dgm:presLayoutVars>
      </dgm:prSet>
      <dgm:spPr/>
    </dgm:pt>
    <dgm:pt modelId="{BEC4D8AB-B536-4234-9AE3-AA0B8DF25919}" type="pres">
      <dgm:prSet presAssocID="{F1E3F976-D9A0-4E5C-A9BD-A2891A9854FE}" presName="desTx" presStyleLbl="revTx" presStyleIdx="5" presStyleCnt="6">
        <dgm:presLayoutVars/>
      </dgm:prSet>
      <dgm:spPr/>
    </dgm:pt>
  </dgm:ptLst>
  <dgm:cxnLst>
    <dgm:cxn modelId="{E784E90A-F7DC-47B5-8426-5688467FC9DC}" type="presOf" srcId="{3C561588-F04D-47A1-B6AA-E689656982C4}" destId="{BEC4D8AB-B536-4234-9AE3-AA0B8DF25919}" srcOrd="0" destOrd="1" presId="urn:microsoft.com/office/officeart/2018/2/layout/IconVerticalSolidList"/>
    <dgm:cxn modelId="{7BE9B113-A3DF-41E7-AAB1-C66D45CAD449}" srcId="{23156FFD-BB07-4F13-A6E0-832F74623B5E}" destId="{3136452D-197D-487A-9E89-EDB834789EC4}" srcOrd="1" destOrd="0" parTransId="{82EC8DCB-A10E-4183-A06E-8AE562EC2064}" sibTransId="{2AB67A5F-DF58-4DBA-B779-FD503E7F3AB6}"/>
    <dgm:cxn modelId="{2E128015-49F8-4710-A6E5-A0ACFF991427}" type="presOf" srcId="{0B1E6DD2-7600-48DB-BB64-F3E4E9A5CDF5}" destId="{8444B5E2-64BB-4EA6-8591-05F4FFAACCD4}" srcOrd="0" destOrd="0" presId="urn:microsoft.com/office/officeart/2018/2/layout/IconVerticalSolidList"/>
    <dgm:cxn modelId="{C89D8121-4E16-4A2F-89B1-130C3CF70812}" srcId="{0B1E6DD2-7600-48DB-BB64-F3E4E9A5CDF5}" destId="{CFB41998-8CE3-4778-8F7D-C4480DEB3466}" srcOrd="0" destOrd="0" parTransId="{41154AEE-C9E4-497D-AC2D-864EDFFE70AC}" sibTransId="{2259D795-DA8F-4C5A-9103-BBB210E455AC}"/>
    <dgm:cxn modelId="{1C70A753-2A62-42BE-BFE3-A55162173595}" type="presOf" srcId="{FDDAC54D-17D0-4639-825A-0118D4323DCA}" destId="{5E01D0F1-63D1-44FF-BD77-76F0DF518B32}" srcOrd="0" destOrd="0" presId="urn:microsoft.com/office/officeart/2018/2/layout/IconVerticalSolidList"/>
    <dgm:cxn modelId="{A07A9359-6334-47BE-A036-C47835996F7C}" type="presOf" srcId="{F1E3F976-D9A0-4E5C-A9BD-A2891A9854FE}" destId="{5BFD899A-3E83-4671-9708-8267113ADEAA}" srcOrd="0" destOrd="0" presId="urn:microsoft.com/office/officeart/2018/2/layout/IconVerticalSolidList"/>
    <dgm:cxn modelId="{AECDE75C-9522-4114-A6C9-7F72C1776DF7}" srcId="{F1E3F976-D9A0-4E5C-A9BD-A2891A9854FE}" destId="{A6356ADB-E8D0-4709-A247-AF3AFF8AE232}" srcOrd="0" destOrd="0" parTransId="{A4D90A41-5ECF-4072-A4F8-2DC10B8EB897}" sibTransId="{0F860EDA-96DF-4902-9A15-3F78EE755AC2}"/>
    <dgm:cxn modelId="{676CD066-0028-496B-A68E-BDCA61F5A495}" srcId="{F1E3F976-D9A0-4E5C-A9BD-A2891A9854FE}" destId="{3C561588-F04D-47A1-B6AA-E689656982C4}" srcOrd="1" destOrd="0" parTransId="{0F61ABA7-4659-4515-9A00-ABE10A450778}" sibTransId="{7E12BDF1-E320-4EC8-B2BA-09D2D95083BB}"/>
    <dgm:cxn modelId="{9D64146D-D081-4696-875D-84AAB964485E}" type="presOf" srcId="{DD91D582-6757-4847-8335-87D4BF20651F}" destId="{BEC4D8AB-B536-4234-9AE3-AA0B8DF25919}" srcOrd="0" destOrd="2" presId="urn:microsoft.com/office/officeart/2018/2/layout/IconVerticalSolidList"/>
    <dgm:cxn modelId="{434F7576-CFA9-47AD-BF4E-AAFBA43C7AEE}" type="presOf" srcId="{A6356ADB-E8D0-4709-A247-AF3AFF8AE232}" destId="{BEC4D8AB-B536-4234-9AE3-AA0B8DF25919}" srcOrd="0" destOrd="0" presId="urn:microsoft.com/office/officeart/2018/2/layout/IconVerticalSolidList"/>
    <dgm:cxn modelId="{555D2F88-7090-422D-928A-93F461ACF09F}" srcId="{F1E3F976-D9A0-4E5C-A9BD-A2891A9854FE}" destId="{DD91D582-6757-4847-8335-87D4BF20651F}" srcOrd="2" destOrd="0" parTransId="{C8C52328-EC45-48ED-8838-5887C84779D4}" sibTransId="{9ED67233-6856-4289-9DE3-C47E8E495384}"/>
    <dgm:cxn modelId="{E086EB8C-423D-41AF-84FB-2B1EDB878F9B}" type="presOf" srcId="{CFB41998-8CE3-4778-8F7D-C4480DEB3466}" destId="{B609C791-ADAF-4AFF-ACD7-496D82860821}" srcOrd="0" destOrd="0" presId="urn:microsoft.com/office/officeart/2018/2/layout/IconVerticalSolidList"/>
    <dgm:cxn modelId="{51BF3690-1775-40D8-924D-0801D6456A00}" srcId="{23156FFD-BB07-4F13-A6E0-832F74623B5E}" destId="{F1E3F976-D9A0-4E5C-A9BD-A2891A9854FE}" srcOrd="2" destOrd="0" parTransId="{579502AC-B0AB-45FD-A5F0-3F8C51B9D12C}" sibTransId="{E83DA7EA-93CF-4FDD-96BC-09E03181B3BA}"/>
    <dgm:cxn modelId="{BCA9F39B-167D-4573-A212-DA2B8E83A81A}" srcId="{3136452D-197D-487A-9E89-EDB834789EC4}" destId="{FDDAC54D-17D0-4639-825A-0118D4323DCA}" srcOrd="0" destOrd="0" parTransId="{52CF640B-FFAA-4D99-9D84-E4B9C1277F19}" sibTransId="{E7C3063A-E517-47BA-B616-022F33F2FB69}"/>
    <dgm:cxn modelId="{AE30CFA9-6D15-4FC2-B64F-ACFC2B196BD4}" type="presOf" srcId="{23156FFD-BB07-4F13-A6E0-832F74623B5E}" destId="{A35C43FB-03C7-40D8-82A2-48CCE28302DC}" srcOrd="0" destOrd="0" presId="urn:microsoft.com/office/officeart/2018/2/layout/IconVerticalSolidList"/>
    <dgm:cxn modelId="{F4FAA8B8-A637-4E74-92F1-E846777B0B68}" srcId="{23156FFD-BB07-4F13-A6E0-832F74623B5E}" destId="{0B1E6DD2-7600-48DB-BB64-F3E4E9A5CDF5}" srcOrd="0" destOrd="0" parTransId="{04C734AF-42FD-4CA9-B18B-5CA29A319E39}" sibTransId="{51C55ED2-4861-4972-BF6D-45C6E00EB59B}"/>
    <dgm:cxn modelId="{B62744E4-DB40-4C42-A4B8-930548F909F9}" type="presOf" srcId="{3136452D-197D-487A-9E89-EDB834789EC4}" destId="{D91C56EF-C8E5-4423-B5B0-134C0EAA8A6A}" srcOrd="0" destOrd="0" presId="urn:microsoft.com/office/officeart/2018/2/layout/IconVerticalSolidList"/>
    <dgm:cxn modelId="{C5D1C851-4F88-4B22-90EA-2236EBBDC54C}" type="presParOf" srcId="{A35C43FB-03C7-40D8-82A2-48CCE28302DC}" destId="{8CC1574B-1D72-4FA7-9A9D-781CD0ACD6F0}" srcOrd="0" destOrd="0" presId="urn:microsoft.com/office/officeart/2018/2/layout/IconVerticalSolidList"/>
    <dgm:cxn modelId="{2C14AB89-BDA0-40E7-96DF-68338B66AC25}" type="presParOf" srcId="{8CC1574B-1D72-4FA7-9A9D-781CD0ACD6F0}" destId="{96EF6102-13A7-4A5A-932A-D888A391E51A}" srcOrd="0" destOrd="0" presId="urn:microsoft.com/office/officeart/2018/2/layout/IconVerticalSolidList"/>
    <dgm:cxn modelId="{AEB4EAF5-E032-46A5-AC4F-D73A3C6ACABC}" type="presParOf" srcId="{8CC1574B-1D72-4FA7-9A9D-781CD0ACD6F0}" destId="{98FE7B1B-793D-4012-A4B8-460EE336DEE9}" srcOrd="1" destOrd="0" presId="urn:microsoft.com/office/officeart/2018/2/layout/IconVerticalSolidList"/>
    <dgm:cxn modelId="{4B4F72CA-32A5-4158-85C5-FB520A7B2C69}" type="presParOf" srcId="{8CC1574B-1D72-4FA7-9A9D-781CD0ACD6F0}" destId="{6B6CB6EC-86D3-4F44-86C9-CF3F6B4F4607}" srcOrd="2" destOrd="0" presId="urn:microsoft.com/office/officeart/2018/2/layout/IconVerticalSolidList"/>
    <dgm:cxn modelId="{D3442064-2B28-4575-A8C8-DD02595179A2}" type="presParOf" srcId="{8CC1574B-1D72-4FA7-9A9D-781CD0ACD6F0}" destId="{8444B5E2-64BB-4EA6-8591-05F4FFAACCD4}" srcOrd="3" destOrd="0" presId="urn:microsoft.com/office/officeart/2018/2/layout/IconVerticalSolidList"/>
    <dgm:cxn modelId="{0FCB8C59-424E-410C-BE05-2CBCCF8FE297}" type="presParOf" srcId="{8CC1574B-1D72-4FA7-9A9D-781CD0ACD6F0}" destId="{B609C791-ADAF-4AFF-ACD7-496D82860821}" srcOrd="4" destOrd="0" presId="urn:microsoft.com/office/officeart/2018/2/layout/IconVerticalSolidList"/>
    <dgm:cxn modelId="{40A376B7-9730-4272-9130-7894FB4DBF87}" type="presParOf" srcId="{A35C43FB-03C7-40D8-82A2-48CCE28302DC}" destId="{B6EC2DD8-D1EB-4744-BC9C-D85CDF695FDD}" srcOrd="1" destOrd="0" presId="urn:microsoft.com/office/officeart/2018/2/layout/IconVerticalSolidList"/>
    <dgm:cxn modelId="{9879192B-C613-41EC-B501-F1BA1493C053}" type="presParOf" srcId="{A35C43FB-03C7-40D8-82A2-48CCE28302DC}" destId="{6AE8B9D3-A108-4FF2-8581-282D022E18B6}" srcOrd="2" destOrd="0" presId="urn:microsoft.com/office/officeart/2018/2/layout/IconVerticalSolidList"/>
    <dgm:cxn modelId="{C2856EB2-DEF3-488A-9479-4D024CE0C18E}" type="presParOf" srcId="{6AE8B9D3-A108-4FF2-8581-282D022E18B6}" destId="{90DA90C5-1880-4360-BC8E-9697B57370D0}" srcOrd="0" destOrd="0" presId="urn:microsoft.com/office/officeart/2018/2/layout/IconVerticalSolidList"/>
    <dgm:cxn modelId="{6D219E22-C6C9-48D8-B673-9B75E272C11C}" type="presParOf" srcId="{6AE8B9D3-A108-4FF2-8581-282D022E18B6}" destId="{CFC2DB0A-18EE-4BA2-B310-69AAB48C57F5}" srcOrd="1" destOrd="0" presId="urn:microsoft.com/office/officeart/2018/2/layout/IconVerticalSolidList"/>
    <dgm:cxn modelId="{4524F1FC-F9CF-4A59-BDAE-11B0C9EFA9D3}" type="presParOf" srcId="{6AE8B9D3-A108-4FF2-8581-282D022E18B6}" destId="{90D98945-C07A-4BCC-B165-6AA362D6F4D5}" srcOrd="2" destOrd="0" presId="urn:microsoft.com/office/officeart/2018/2/layout/IconVerticalSolidList"/>
    <dgm:cxn modelId="{00AFBCED-ED83-42C9-8E03-4DA0FC07793B}" type="presParOf" srcId="{6AE8B9D3-A108-4FF2-8581-282D022E18B6}" destId="{D91C56EF-C8E5-4423-B5B0-134C0EAA8A6A}" srcOrd="3" destOrd="0" presId="urn:microsoft.com/office/officeart/2018/2/layout/IconVerticalSolidList"/>
    <dgm:cxn modelId="{50476B4B-F6C6-42CB-96C2-7EB99313DA33}" type="presParOf" srcId="{6AE8B9D3-A108-4FF2-8581-282D022E18B6}" destId="{5E01D0F1-63D1-44FF-BD77-76F0DF518B32}" srcOrd="4" destOrd="0" presId="urn:microsoft.com/office/officeart/2018/2/layout/IconVerticalSolidList"/>
    <dgm:cxn modelId="{DD1A4C2C-3558-4403-9C33-0D47D1D4FB8F}" type="presParOf" srcId="{A35C43FB-03C7-40D8-82A2-48CCE28302DC}" destId="{BAF5AFDC-7777-48FD-828C-B3D41EFA43E8}" srcOrd="3" destOrd="0" presId="urn:microsoft.com/office/officeart/2018/2/layout/IconVerticalSolidList"/>
    <dgm:cxn modelId="{F5C01712-226F-4BF7-B7DB-1AC69A760927}" type="presParOf" srcId="{A35C43FB-03C7-40D8-82A2-48CCE28302DC}" destId="{FB9A920F-C1FD-4B10-A97E-29B19EE6C256}" srcOrd="4" destOrd="0" presId="urn:microsoft.com/office/officeart/2018/2/layout/IconVerticalSolidList"/>
    <dgm:cxn modelId="{E01BBEC1-6433-4BCF-971B-975720579174}" type="presParOf" srcId="{FB9A920F-C1FD-4B10-A97E-29B19EE6C256}" destId="{649E67A5-8C6E-4FB6-814F-E68534C781A3}" srcOrd="0" destOrd="0" presId="urn:microsoft.com/office/officeart/2018/2/layout/IconVerticalSolidList"/>
    <dgm:cxn modelId="{A9B0ACAB-96D6-4A5D-9157-5F2BB4224A24}" type="presParOf" srcId="{FB9A920F-C1FD-4B10-A97E-29B19EE6C256}" destId="{51B9FBBB-37DF-4321-86A3-67DBB0589EEB}" srcOrd="1" destOrd="0" presId="urn:microsoft.com/office/officeart/2018/2/layout/IconVerticalSolidList"/>
    <dgm:cxn modelId="{C1C7BF35-0169-4433-9385-EE605061702B}" type="presParOf" srcId="{FB9A920F-C1FD-4B10-A97E-29B19EE6C256}" destId="{2F470374-028B-4BDA-8AA8-AFB30AA5269A}" srcOrd="2" destOrd="0" presId="urn:microsoft.com/office/officeart/2018/2/layout/IconVerticalSolidList"/>
    <dgm:cxn modelId="{DA058A02-E834-4FC9-AB07-42430B0627D0}" type="presParOf" srcId="{FB9A920F-C1FD-4B10-A97E-29B19EE6C256}" destId="{5BFD899A-3E83-4671-9708-8267113ADEAA}" srcOrd="3" destOrd="0" presId="urn:microsoft.com/office/officeart/2018/2/layout/IconVerticalSolidList"/>
    <dgm:cxn modelId="{B66F18BE-71A6-47ED-95D7-B064AEAEA2F0}" type="presParOf" srcId="{FB9A920F-C1FD-4B10-A97E-29B19EE6C256}" destId="{BEC4D8AB-B536-4234-9AE3-AA0B8DF25919}" srcOrd="4" destOrd="0" presId="urn:microsoft.com/office/officeart/2018/2/layout/IconVerticalSolidList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F6102-13A7-4A5A-932A-D888A391E51A}">
      <dsp:nvSpPr>
        <dsp:cNvPr id="0" name=""/>
        <dsp:cNvSpPr/>
      </dsp:nvSpPr>
      <dsp:spPr>
        <a:xfrm>
          <a:off x="0" y="2227"/>
          <a:ext cx="7491095" cy="10415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FE7B1B-793D-4012-A4B8-460EE336DEE9}">
      <dsp:nvSpPr>
        <dsp:cNvPr id="0" name=""/>
        <dsp:cNvSpPr/>
      </dsp:nvSpPr>
      <dsp:spPr>
        <a:xfrm>
          <a:off x="315077" y="236582"/>
          <a:ext cx="572868" cy="572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4B5E2-64BB-4EA6-8591-05F4FFAACCD4}">
      <dsp:nvSpPr>
        <dsp:cNvPr id="0" name=""/>
        <dsp:cNvSpPr/>
      </dsp:nvSpPr>
      <dsp:spPr>
        <a:xfrm>
          <a:off x="1203023" y="2227"/>
          <a:ext cx="3370992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Lucida Sans" panose="020B0602040502020204" pitchFamily="34" charset="0"/>
              <a:cs typeface="Lucida Sans" panose="020B0602040502020204" pitchFamily="34" charset="0"/>
            </a:rPr>
            <a:t>Base fee for impervious surface typical approach</a:t>
          </a:r>
        </a:p>
      </dsp:txBody>
      <dsp:txXfrm>
        <a:off x="1203023" y="2227"/>
        <a:ext cx="3370992" cy="1041578"/>
      </dsp:txXfrm>
    </dsp:sp>
    <dsp:sp modelId="{B609C791-ADAF-4AFF-ACD7-496D82860821}">
      <dsp:nvSpPr>
        <dsp:cNvPr id="0" name=""/>
        <dsp:cNvSpPr/>
      </dsp:nvSpPr>
      <dsp:spPr>
        <a:xfrm>
          <a:off x="4574015" y="2227"/>
          <a:ext cx="2915903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ucida Sans" panose="020B0602040502020204" pitchFamily="34" charset="0"/>
              <a:cs typeface="Lucida Sans" panose="020B0602040502020204" pitchFamily="34" charset="0"/>
            </a:rPr>
            <a:t>You pave you pay</a:t>
          </a:r>
        </a:p>
      </dsp:txBody>
      <dsp:txXfrm>
        <a:off x="4574015" y="2227"/>
        <a:ext cx="2915903" cy="1041578"/>
      </dsp:txXfrm>
    </dsp:sp>
    <dsp:sp modelId="{90DA90C5-1880-4360-BC8E-9697B57370D0}">
      <dsp:nvSpPr>
        <dsp:cNvPr id="0" name=""/>
        <dsp:cNvSpPr/>
      </dsp:nvSpPr>
      <dsp:spPr>
        <a:xfrm>
          <a:off x="0" y="1304200"/>
          <a:ext cx="7491095" cy="10415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C2DB0A-18EE-4BA2-B310-69AAB48C57F5}">
      <dsp:nvSpPr>
        <dsp:cNvPr id="0" name=""/>
        <dsp:cNvSpPr/>
      </dsp:nvSpPr>
      <dsp:spPr>
        <a:xfrm>
          <a:off x="315077" y="1538555"/>
          <a:ext cx="572868" cy="5728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C56EF-C8E5-4423-B5B0-134C0EAA8A6A}">
      <dsp:nvSpPr>
        <dsp:cNvPr id="0" name=""/>
        <dsp:cNvSpPr/>
      </dsp:nvSpPr>
      <dsp:spPr>
        <a:xfrm>
          <a:off x="1203023" y="1304200"/>
          <a:ext cx="3370992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Lucida Sans" panose="020B0602040502020204" pitchFamily="34" charset="0"/>
              <a:cs typeface="Lucida Sans" panose="020B0602040502020204" pitchFamily="34" charset="0"/>
            </a:rPr>
            <a:t>Fee system requires credit program</a:t>
          </a:r>
        </a:p>
      </dsp:txBody>
      <dsp:txXfrm>
        <a:off x="1203023" y="1304200"/>
        <a:ext cx="3370992" cy="1041578"/>
      </dsp:txXfrm>
    </dsp:sp>
    <dsp:sp modelId="{5E01D0F1-63D1-44FF-BD77-76F0DF518B32}">
      <dsp:nvSpPr>
        <dsp:cNvPr id="0" name=""/>
        <dsp:cNvSpPr/>
      </dsp:nvSpPr>
      <dsp:spPr>
        <a:xfrm>
          <a:off x="4574015" y="1304200"/>
          <a:ext cx="2915903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ucida Sans" panose="020B0602040502020204" pitchFamily="34" charset="0"/>
              <a:cs typeface="Lucida Sans" panose="020B0602040502020204" pitchFamily="34" charset="0"/>
            </a:rPr>
            <a:t>Install green stormwater infrastructure to reduce fee</a:t>
          </a:r>
        </a:p>
      </dsp:txBody>
      <dsp:txXfrm>
        <a:off x="4574015" y="1304200"/>
        <a:ext cx="2915903" cy="1041578"/>
      </dsp:txXfrm>
    </dsp:sp>
    <dsp:sp modelId="{649E67A5-8C6E-4FB6-814F-E68534C781A3}">
      <dsp:nvSpPr>
        <dsp:cNvPr id="0" name=""/>
        <dsp:cNvSpPr/>
      </dsp:nvSpPr>
      <dsp:spPr>
        <a:xfrm>
          <a:off x="0" y="2608400"/>
          <a:ext cx="7491095" cy="10415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B9FBBB-37DF-4321-86A3-67DBB0589EEB}">
      <dsp:nvSpPr>
        <dsp:cNvPr id="0" name=""/>
        <dsp:cNvSpPr/>
      </dsp:nvSpPr>
      <dsp:spPr>
        <a:xfrm>
          <a:off x="315077" y="2840528"/>
          <a:ext cx="572868" cy="5728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FD899A-3E83-4671-9708-8267113ADEAA}">
      <dsp:nvSpPr>
        <dsp:cNvPr id="0" name=""/>
        <dsp:cNvSpPr/>
      </dsp:nvSpPr>
      <dsp:spPr>
        <a:xfrm>
          <a:off x="1203023" y="2606173"/>
          <a:ext cx="3370992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Lucida Sans" panose="020B0602040502020204" pitchFamily="34" charset="0"/>
              <a:cs typeface="Lucida Sans" panose="020B0602040502020204" pitchFamily="34" charset="0"/>
            </a:rPr>
            <a:t>Consider equity:</a:t>
          </a:r>
        </a:p>
      </dsp:txBody>
      <dsp:txXfrm>
        <a:off x="1203023" y="2606173"/>
        <a:ext cx="3370992" cy="1041578"/>
      </dsp:txXfrm>
    </dsp:sp>
    <dsp:sp modelId="{BEC4D8AB-B536-4234-9AE3-AA0B8DF25919}">
      <dsp:nvSpPr>
        <dsp:cNvPr id="0" name=""/>
        <dsp:cNvSpPr/>
      </dsp:nvSpPr>
      <dsp:spPr>
        <a:xfrm>
          <a:off x="4574015" y="2606173"/>
          <a:ext cx="2915903" cy="10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4" tIns="110234" rIns="110234" bIns="1102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ucida Sans" panose="020B0602040502020204" pitchFamily="34" charset="0"/>
              <a:cs typeface="Lucida Sans" panose="020B0602040502020204" pitchFamily="34" charset="0"/>
            </a:rPr>
            <a:t>1. Variety of housing sizes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ucida Sans" panose="020B0602040502020204" pitchFamily="34" charset="0"/>
              <a:cs typeface="Lucida Sans" panose="020B0602040502020204" pitchFamily="34" charset="0"/>
            </a:rPr>
            <a:t>2. Small/large lot credit options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ucida Sans" panose="020B0602040502020204" pitchFamily="34" charset="0"/>
              <a:cs typeface="Lucida Sans" panose="020B0602040502020204" pitchFamily="34" charset="0"/>
            </a:rPr>
            <a:t>3. Low income areas</a:t>
          </a:r>
        </a:p>
      </dsp:txBody>
      <dsp:txXfrm>
        <a:off x="4574015" y="2606173"/>
        <a:ext cx="2915903" cy="1041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93A3A9-C71E-462B-9CA6-B12FA8FCBCF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B43590-D6A4-44A4-A093-E67952CA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16270-613B-4152-99AD-17090767C9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16270-613B-4152-99AD-17090767C9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16270-613B-4152-99AD-17090767C9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16270-613B-4152-99AD-17090767C9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2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16270-613B-4152-99AD-17090767C9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70007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14246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73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58478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61562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1364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2786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63873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A5A5A5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Constantia"/>
                <a:cs typeface="Constantia"/>
              </a:defRPr>
            </a:lvl1pPr>
          </a:lstStyle>
          <a:p>
            <a:pPr marL="10350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85425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Constantia"/>
                <a:cs typeface="Constantia"/>
              </a:defRPr>
            </a:lvl1pPr>
          </a:lstStyle>
          <a:p>
            <a:pPr marL="10350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9920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64705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53308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3948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1666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296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3600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27809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48261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10350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0878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9892-BFCE-8189-8FDC-081E4887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76400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City of Aliquippa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stormwater fee feasibility 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implementation study</a:t>
            </a:r>
          </a:p>
        </p:txBody>
      </p:sp>
    </p:spTree>
    <p:extLst>
      <p:ext uri="{BB962C8B-B14F-4D97-AF65-F5344CB8AC3E}">
        <p14:creationId xmlns:p14="http://schemas.microsoft.com/office/powerpoint/2010/main" val="121008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38" y="-4309"/>
            <a:ext cx="7797662" cy="1464631"/>
          </a:xfrm>
          <a:prstGeom prst="rect">
            <a:avLst/>
          </a:prstGeom>
        </p:spPr>
        <p:txBody>
          <a:bodyPr vert="horz" wrap="square" lIns="0" tIns="109346" rIns="0" bIns="0" rtlCol="0">
            <a:spAutoFit/>
          </a:bodyPr>
          <a:lstStyle/>
          <a:p>
            <a:pPr marL="546100" algn="ctr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Potential</a:t>
            </a:r>
            <a:r>
              <a:rPr sz="4400" spc="-18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Sources</a:t>
            </a:r>
            <a:r>
              <a:rPr sz="4400" spc="-19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4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4400" spc="-16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4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Funding?</a:t>
            </a:r>
            <a:endParaRPr sz="44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200" y="6327006"/>
            <a:ext cx="1803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25" dirty="0">
                <a:solidFill>
                  <a:schemeClr val="tx1"/>
                </a:solidFill>
                <a:latin typeface="Constantia"/>
                <a:cs typeface="Constantia"/>
              </a:rPr>
              <a:t>9</a:t>
            </a:r>
            <a:endParaRPr b="1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5832872"/>
            <a:ext cx="84861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Eight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y seven</a:t>
            </a:r>
            <a:r>
              <a:rPr sz="2400" spc="-95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Pennsylvania</a:t>
            </a:r>
            <a:r>
              <a:rPr sz="2400" spc="-65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Municipalities</a:t>
            </a:r>
            <a:r>
              <a:rPr sz="2400" spc="-11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have</a:t>
            </a:r>
            <a:r>
              <a:rPr sz="2400" spc="-8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Fee</a:t>
            </a:r>
            <a:r>
              <a:rPr lang="en-US" sz="2400" spc="-10" dirty="0">
                <a:solidFill>
                  <a:schemeClr val="bg1"/>
                </a:solidFill>
                <a:latin typeface="+mj-lt"/>
                <a:cs typeface="Lucida Sans" panose="020B0602040502020204" pitchFamily="34" charset="0"/>
              </a:rPr>
              <a:t> Programs</a:t>
            </a:r>
            <a:endParaRPr sz="2400" dirty="0">
              <a:solidFill>
                <a:schemeClr val="bg1"/>
              </a:solidFill>
              <a:latin typeface="+mj-lt"/>
              <a:cs typeface="Lucida Sans" panose="020B06020405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6EDD0-7D51-D7FF-0350-D622129F4803}"/>
              </a:ext>
            </a:extLst>
          </p:cNvPr>
          <p:cNvSpPr/>
          <p:nvPr/>
        </p:nvSpPr>
        <p:spPr>
          <a:xfrm>
            <a:off x="1905000" y="1631813"/>
            <a:ext cx="1899719" cy="10299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31F93-C582-A21F-7D11-D89B530E1A39}"/>
              </a:ext>
            </a:extLst>
          </p:cNvPr>
          <p:cNvSpPr txBox="1"/>
          <p:nvPr/>
        </p:nvSpPr>
        <p:spPr>
          <a:xfrm>
            <a:off x="1956304" y="1699408"/>
            <a:ext cx="18182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dirty="0">
                <a:latin typeface="Lucida Sans" panose="020B0602040502020204" pitchFamily="34" charset="0"/>
                <a:cs typeface="Lucida Sans" panose="020B0602040502020204" pitchFamily="34" charset="0"/>
              </a:rPr>
              <a:t>General</a:t>
            </a:r>
            <a:r>
              <a:rPr lang="en-US" sz="28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n-US"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fund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0787E-1863-1C27-C7B9-72494C5F39C2}"/>
              </a:ext>
            </a:extLst>
          </p:cNvPr>
          <p:cNvSpPr/>
          <p:nvPr/>
        </p:nvSpPr>
        <p:spPr>
          <a:xfrm>
            <a:off x="1905000" y="3014442"/>
            <a:ext cx="1899718" cy="10299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4EF17-CE1E-B915-4AD0-AD89F6E42C8F}"/>
              </a:ext>
            </a:extLst>
          </p:cNvPr>
          <p:cNvSpPr/>
          <p:nvPr/>
        </p:nvSpPr>
        <p:spPr>
          <a:xfrm>
            <a:off x="1905000" y="4317823"/>
            <a:ext cx="1899717" cy="102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E12366-2DAC-5EED-1FBF-6A70D93845F5}"/>
              </a:ext>
            </a:extLst>
          </p:cNvPr>
          <p:cNvSpPr/>
          <p:nvPr/>
        </p:nvSpPr>
        <p:spPr>
          <a:xfrm>
            <a:off x="5257800" y="1630249"/>
            <a:ext cx="1899718" cy="102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DC394-1A8A-67DE-C0A3-9F4FCE096413}"/>
              </a:ext>
            </a:extLst>
          </p:cNvPr>
          <p:cNvSpPr/>
          <p:nvPr/>
        </p:nvSpPr>
        <p:spPr>
          <a:xfrm>
            <a:off x="5257800" y="3014443"/>
            <a:ext cx="1899718" cy="102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78E982-8B27-BC7D-F92D-8CD3FC2AEE3F}"/>
              </a:ext>
            </a:extLst>
          </p:cNvPr>
          <p:cNvSpPr/>
          <p:nvPr/>
        </p:nvSpPr>
        <p:spPr>
          <a:xfrm>
            <a:off x="5257800" y="4285664"/>
            <a:ext cx="1899718" cy="1029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92AD850-E2A9-8C57-668F-3C29609E205B}"/>
              </a:ext>
            </a:extLst>
          </p:cNvPr>
          <p:cNvSpPr/>
          <p:nvPr/>
        </p:nvSpPr>
        <p:spPr>
          <a:xfrm>
            <a:off x="5140859" y="3319561"/>
            <a:ext cx="2133600" cy="457200"/>
          </a:xfrm>
          <a:custGeom>
            <a:avLst/>
            <a:gdLst/>
            <a:ahLst/>
            <a:cxnLst/>
            <a:rect l="l" t="t" r="r" b="b"/>
            <a:pathLst>
              <a:path w="2133600" h="457200">
                <a:moveTo>
                  <a:pt x="0" y="228600"/>
                </a:moveTo>
                <a:lnTo>
                  <a:pt x="21673" y="182533"/>
                </a:lnTo>
                <a:lnTo>
                  <a:pt x="58879" y="153519"/>
                </a:lnTo>
                <a:lnTo>
                  <a:pt x="112809" y="126182"/>
                </a:lnTo>
                <a:lnTo>
                  <a:pt x="182191" y="100793"/>
                </a:lnTo>
                <a:lnTo>
                  <a:pt x="222279" y="88915"/>
                </a:lnTo>
                <a:lnTo>
                  <a:pt x="265754" y="77626"/>
                </a:lnTo>
                <a:lnTo>
                  <a:pt x="312456" y="66960"/>
                </a:lnTo>
                <a:lnTo>
                  <a:pt x="362227" y="56952"/>
                </a:lnTo>
                <a:lnTo>
                  <a:pt x="414908" y="47636"/>
                </a:lnTo>
                <a:lnTo>
                  <a:pt x="470339" y="39045"/>
                </a:lnTo>
                <a:lnTo>
                  <a:pt x="528363" y="31213"/>
                </a:lnTo>
                <a:lnTo>
                  <a:pt x="588819" y="24176"/>
                </a:lnTo>
                <a:lnTo>
                  <a:pt x="651550" y="17966"/>
                </a:lnTo>
                <a:lnTo>
                  <a:pt x="716396" y="12618"/>
                </a:lnTo>
                <a:lnTo>
                  <a:pt x="783199" y="8166"/>
                </a:lnTo>
                <a:lnTo>
                  <a:pt x="851799" y="4644"/>
                </a:lnTo>
                <a:lnTo>
                  <a:pt x="922038" y="2087"/>
                </a:lnTo>
                <a:lnTo>
                  <a:pt x="993757" y="527"/>
                </a:lnTo>
                <a:lnTo>
                  <a:pt x="1066797" y="0"/>
                </a:lnTo>
                <a:lnTo>
                  <a:pt x="1139834" y="527"/>
                </a:lnTo>
                <a:lnTo>
                  <a:pt x="1211550" y="2087"/>
                </a:lnTo>
                <a:lnTo>
                  <a:pt x="1281787" y="4644"/>
                </a:lnTo>
                <a:lnTo>
                  <a:pt x="1350386" y="8166"/>
                </a:lnTo>
                <a:lnTo>
                  <a:pt x="1417188" y="12618"/>
                </a:lnTo>
                <a:lnTo>
                  <a:pt x="1482033" y="17966"/>
                </a:lnTo>
                <a:lnTo>
                  <a:pt x="1544764" y="24176"/>
                </a:lnTo>
                <a:lnTo>
                  <a:pt x="1605221" y="31213"/>
                </a:lnTo>
                <a:lnTo>
                  <a:pt x="1663244" y="39045"/>
                </a:lnTo>
                <a:lnTo>
                  <a:pt x="1718676" y="47636"/>
                </a:lnTo>
                <a:lnTo>
                  <a:pt x="1771358" y="56952"/>
                </a:lnTo>
                <a:lnTo>
                  <a:pt x="1821129" y="66960"/>
                </a:lnTo>
                <a:lnTo>
                  <a:pt x="1867833" y="77626"/>
                </a:lnTo>
                <a:lnTo>
                  <a:pt x="1911308" y="88915"/>
                </a:lnTo>
                <a:lnTo>
                  <a:pt x="1951398" y="100793"/>
                </a:lnTo>
                <a:lnTo>
                  <a:pt x="1987942" y="113227"/>
                </a:lnTo>
                <a:lnTo>
                  <a:pt x="2049759" y="139624"/>
                </a:lnTo>
                <a:lnTo>
                  <a:pt x="2095488" y="167834"/>
                </a:lnTo>
                <a:lnTo>
                  <a:pt x="2123858" y="197583"/>
                </a:lnTo>
                <a:lnTo>
                  <a:pt x="2133597" y="228600"/>
                </a:lnTo>
                <a:lnTo>
                  <a:pt x="2131136" y="244249"/>
                </a:lnTo>
                <a:lnTo>
                  <a:pt x="2095488" y="289365"/>
                </a:lnTo>
                <a:lnTo>
                  <a:pt x="2049759" y="317575"/>
                </a:lnTo>
                <a:lnTo>
                  <a:pt x="1987942" y="343972"/>
                </a:lnTo>
                <a:lnTo>
                  <a:pt x="1951398" y="356406"/>
                </a:lnTo>
                <a:lnTo>
                  <a:pt x="1911308" y="368284"/>
                </a:lnTo>
                <a:lnTo>
                  <a:pt x="1867833" y="379573"/>
                </a:lnTo>
                <a:lnTo>
                  <a:pt x="1821129" y="390239"/>
                </a:lnTo>
                <a:lnTo>
                  <a:pt x="1771358" y="400247"/>
                </a:lnTo>
                <a:lnTo>
                  <a:pt x="1718676" y="409563"/>
                </a:lnTo>
                <a:lnTo>
                  <a:pt x="1663244" y="418154"/>
                </a:lnTo>
                <a:lnTo>
                  <a:pt x="1605221" y="425986"/>
                </a:lnTo>
                <a:lnTo>
                  <a:pt x="1544764" y="433023"/>
                </a:lnTo>
                <a:lnTo>
                  <a:pt x="1482033" y="439233"/>
                </a:lnTo>
                <a:lnTo>
                  <a:pt x="1417188" y="444581"/>
                </a:lnTo>
                <a:lnTo>
                  <a:pt x="1350386" y="449033"/>
                </a:lnTo>
                <a:lnTo>
                  <a:pt x="1281787" y="452555"/>
                </a:lnTo>
                <a:lnTo>
                  <a:pt x="1211550" y="455112"/>
                </a:lnTo>
                <a:lnTo>
                  <a:pt x="1139834" y="456672"/>
                </a:lnTo>
                <a:lnTo>
                  <a:pt x="1066797" y="457200"/>
                </a:lnTo>
                <a:lnTo>
                  <a:pt x="993757" y="456672"/>
                </a:lnTo>
                <a:lnTo>
                  <a:pt x="922038" y="455112"/>
                </a:lnTo>
                <a:lnTo>
                  <a:pt x="851799" y="452555"/>
                </a:lnTo>
                <a:lnTo>
                  <a:pt x="783199" y="449033"/>
                </a:lnTo>
                <a:lnTo>
                  <a:pt x="716396" y="444581"/>
                </a:lnTo>
                <a:lnTo>
                  <a:pt x="651550" y="439233"/>
                </a:lnTo>
                <a:lnTo>
                  <a:pt x="588819" y="433023"/>
                </a:lnTo>
                <a:lnTo>
                  <a:pt x="528363" y="425986"/>
                </a:lnTo>
                <a:lnTo>
                  <a:pt x="470339" y="418154"/>
                </a:lnTo>
                <a:lnTo>
                  <a:pt x="414908" y="409563"/>
                </a:lnTo>
                <a:lnTo>
                  <a:pt x="362227" y="400247"/>
                </a:lnTo>
                <a:lnTo>
                  <a:pt x="312456" y="390239"/>
                </a:lnTo>
                <a:lnTo>
                  <a:pt x="265754" y="379573"/>
                </a:lnTo>
                <a:lnTo>
                  <a:pt x="222279" y="368284"/>
                </a:lnTo>
                <a:lnTo>
                  <a:pt x="182191" y="356406"/>
                </a:lnTo>
                <a:lnTo>
                  <a:pt x="145648" y="343972"/>
                </a:lnTo>
                <a:lnTo>
                  <a:pt x="83833" y="317575"/>
                </a:lnTo>
                <a:lnTo>
                  <a:pt x="38106" y="289365"/>
                </a:lnTo>
                <a:lnTo>
                  <a:pt x="9738" y="259616"/>
                </a:lnTo>
                <a:lnTo>
                  <a:pt x="0" y="228600"/>
                </a:lnTo>
                <a:close/>
              </a:path>
            </a:pathLst>
          </a:custGeom>
          <a:ln w="28956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C1FDE-FD22-8442-D9F4-FFFABFE093D8}"/>
              </a:ext>
            </a:extLst>
          </p:cNvPr>
          <p:cNvSpPr txBox="1"/>
          <p:nvPr/>
        </p:nvSpPr>
        <p:spPr>
          <a:xfrm>
            <a:off x="2209800" y="3274439"/>
            <a:ext cx="5662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Bonds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A9240-FA0C-92FB-1346-F8F4C8C10C7D}"/>
              </a:ext>
            </a:extLst>
          </p:cNvPr>
          <p:cNvSpPr txBox="1"/>
          <p:nvPr/>
        </p:nvSpPr>
        <p:spPr>
          <a:xfrm>
            <a:off x="2185657" y="4554468"/>
            <a:ext cx="5662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Grants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F5E702-8719-739E-4676-6F8B1ACDB748}"/>
              </a:ext>
            </a:extLst>
          </p:cNvPr>
          <p:cNvSpPr txBox="1"/>
          <p:nvPr/>
        </p:nvSpPr>
        <p:spPr>
          <a:xfrm>
            <a:off x="5638800" y="1890774"/>
            <a:ext cx="5662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Loans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CD575-3FB1-D718-91A4-A539DE9484AC}"/>
              </a:ext>
            </a:extLst>
          </p:cNvPr>
          <p:cNvSpPr txBox="1"/>
          <p:nvPr/>
        </p:nvSpPr>
        <p:spPr>
          <a:xfrm>
            <a:off x="5744424" y="3267784"/>
            <a:ext cx="1037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DBDE2C-0AD0-BC22-999A-687CBF0D08EA}"/>
              </a:ext>
            </a:extLst>
          </p:cNvPr>
          <p:cNvSpPr txBox="1"/>
          <p:nvPr/>
        </p:nvSpPr>
        <p:spPr>
          <a:xfrm>
            <a:off x="5622228" y="4529492"/>
            <a:ext cx="6794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tabLst>
                <a:tab pos="259079" algn="l"/>
              </a:tabLst>
            </a:pPr>
            <a:r>
              <a:rPr lang="en-US"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Other</a:t>
            </a:r>
            <a:endParaRPr lang="en-US"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1000" y="381000"/>
            <a:ext cx="10668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7560">
              <a:lnSpc>
                <a:spcPct val="100000"/>
              </a:lnSpc>
              <a:spcBef>
                <a:spcPts val="105"/>
              </a:spcBef>
            </a:pPr>
            <a:r>
              <a:rPr lang="en-US" sz="44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Credit</a:t>
            </a:r>
            <a:r>
              <a:rPr lang="en-US" sz="4400" spc="-21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n-US" sz="4400" spc="-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Systems</a:t>
            </a:r>
            <a:r>
              <a:rPr lang="en-US" sz="4400" spc="-2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lang="en-US" sz="4400" spc="-18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n-US" sz="44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Equity</a:t>
            </a:r>
            <a:endParaRPr lang="en-US" sz="44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497446" y="6477000"/>
            <a:ext cx="64033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10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22802BBD-C03D-C1EF-F16E-51B1CD12B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809311"/>
              </p:ext>
            </p:extLst>
          </p:nvPr>
        </p:nvGraphicFramePr>
        <p:xfrm>
          <a:off x="609600" y="1524000"/>
          <a:ext cx="7491095" cy="364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10286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Implementing</a:t>
            </a:r>
            <a:r>
              <a:rPr sz="4000" spc="-125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z="4000" spc="-17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Authority</a:t>
            </a:r>
            <a:endParaRPr sz="4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763000" y="6477000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11</a:t>
            </a:r>
            <a:endParaRPr sz="1800" b="1"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352470"/>
            <a:ext cx="7705725" cy="455317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22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sz="32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General</a:t>
            </a:r>
            <a:r>
              <a:rPr sz="3200" spc="-2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Authority</a:t>
            </a:r>
            <a:endParaRPr sz="3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400" spc="-1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z="24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Act,</a:t>
            </a:r>
            <a:r>
              <a:rPr sz="2400"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32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Pa.</a:t>
            </a:r>
            <a:r>
              <a:rPr sz="2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Stat.</a:t>
            </a:r>
            <a:r>
              <a:rPr sz="24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§</a:t>
            </a:r>
            <a:r>
              <a:rPr sz="2400"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680.1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Municipal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Planning</a:t>
            </a:r>
            <a:r>
              <a:rPr sz="24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Code,</a:t>
            </a:r>
            <a:r>
              <a:rPr sz="24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P.L.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805,</a:t>
            </a:r>
            <a:r>
              <a:rPr sz="24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No.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247</a:t>
            </a:r>
            <a:endParaRPr lang="en-US" sz="2400" spc="-25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endParaRPr sz="3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84200" indent="-571500">
              <a:lnSpc>
                <a:spcPct val="100000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sz="3200" b="1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Create</a:t>
            </a:r>
            <a:r>
              <a:rPr sz="3200" spc="-2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dirty="0">
                <a:latin typeface="Lucida Sans" panose="020B0602040502020204" pitchFamily="34" charset="0"/>
                <a:cs typeface="Lucida Sans" panose="020B0602040502020204" pitchFamily="34" charset="0"/>
              </a:rPr>
              <a:t>a</a:t>
            </a:r>
            <a:r>
              <a:rPr sz="3200" spc="-2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Utility</a:t>
            </a:r>
            <a:r>
              <a:rPr sz="3200" spc="-1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(an</a:t>
            </a:r>
            <a:r>
              <a:rPr sz="24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“Authority”</a:t>
            </a: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in</a:t>
            </a:r>
            <a:r>
              <a:rPr sz="24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PA)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Municipal</a:t>
            </a:r>
            <a:r>
              <a:rPr sz="24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Authorities</a:t>
            </a:r>
            <a:r>
              <a:rPr sz="24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Act</a:t>
            </a:r>
            <a:r>
              <a:rPr sz="24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53</a:t>
            </a:r>
            <a:r>
              <a:rPr sz="24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Pa.</a:t>
            </a:r>
            <a:r>
              <a:rPr sz="2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Stat.</a:t>
            </a:r>
            <a:r>
              <a:rPr sz="24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§</a:t>
            </a:r>
            <a:r>
              <a:rPr sz="24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5607,</a:t>
            </a:r>
            <a:r>
              <a:rPr sz="24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allows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for</a:t>
            </a:r>
            <a:r>
              <a:rPr sz="2400" spc="-1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400" spc="-1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creation</a:t>
            </a:r>
            <a:r>
              <a:rPr sz="24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4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z="24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authority</a:t>
            </a:r>
            <a:r>
              <a:rPr sz="2400" spc="-1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that</a:t>
            </a:r>
            <a:r>
              <a:rPr sz="24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performs</a:t>
            </a:r>
            <a:r>
              <a:rPr sz="24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“storm </a:t>
            </a: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water</a:t>
            </a:r>
            <a:r>
              <a:rPr sz="24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planning,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 management</a:t>
            </a:r>
            <a:r>
              <a:rPr sz="24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sz="2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implementation.”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6973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Implementing</a:t>
            </a:r>
            <a:r>
              <a:rPr sz="4000" spc="-155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a</a:t>
            </a:r>
            <a:r>
              <a:rPr sz="4000" spc="-17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spc="-45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Fee</a:t>
            </a:r>
            <a:r>
              <a:rPr sz="4000" spc="-18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Directly</a:t>
            </a:r>
            <a:endParaRPr sz="4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09242" y="6477000"/>
            <a:ext cx="48793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12</a:t>
            </a:r>
            <a:endParaRPr sz="1800" b="1"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160" y="1254302"/>
            <a:ext cx="8107680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indent="-45720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2016</a:t>
            </a:r>
            <a:r>
              <a:rPr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Legislative</a:t>
            </a:r>
            <a:r>
              <a:rPr sz="28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Session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93700" marR="661670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325120" algn="l"/>
                <a:tab pos="2842895" algn="l"/>
              </a:tabLst>
            </a:pP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HB1325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20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Passed!</a:t>
            </a:r>
            <a:r>
              <a:rPr lang="en-US" sz="2000" b="1" spc="-1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   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Allows</a:t>
            </a:r>
            <a:r>
              <a:rPr sz="20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Second</a:t>
            </a:r>
            <a:r>
              <a:rPr sz="20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Class</a:t>
            </a:r>
            <a:r>
              <a:rPr sz="2000" spc="-1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Township</a:t>
            </a:r>
            <a:r>
              <a:rPr sz="20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to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assess</a:t>
            </a:r>
            <a:r>
              <a:rPr sz="20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for</a:t>
            </a:r>
            <a:r>
              <a:rPr sz="20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activities</a:t>
            </a:r>
            <a:r>
              <a:rPr sz="20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and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facilities.</a:t>
            </a:r>
            <a:r>
              <a:rPr sz="20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(codified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53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Pa.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Stat.</a:t>
            </a:r>
            <a:r>
              <a:rPr sz="20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§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67705)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4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2017</a:t>
            </a:r>
            <a:r>
              <a:rPr sz="28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Legislative</a:t>
            </a:r>
            <a:r>
              <a:rPr sz="28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Session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93065" marR="43180" indent="-342900" algn="just">
              <a:lnSpc>
                <a:spcPct val="801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324485" algn="l"/>
              </a:tabLst>
            </a:pP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HB913</a:t>
            </a:r>
            <a:r>
              <a:rPr sz="20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sz="20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914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20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Amending</a:t>
            </a:r>
            <a:r>
              <a:rPr sz="2000" spc="-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0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Borough</a:t>
            </a:r>
            <a:r>
              <a:rPr sz="20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Incorporated 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Town</a:t>
            </a: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Code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allow</a:t>
            </a:r>
            <a:r>
              <a:rPr sz="20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assessment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r>
              <a:rPr sz="20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without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creating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z="2000" spc="-1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authority.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93700" marR="463550" indent="-342900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325120" algn="l"/>
              </a:tabLst>
            </a:pP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HB915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20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Amending</a:t>
            </a:r>
            <a:r>
              <a:rPr sz="20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0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1</a:t>
            </a:r>
            <a:r>
              <a:rPr sz="2000" baseline="24305" dirty="0">
                <a:latin typeface="Lucida Sans" panose="020B0602040502020204" pitchFamily="34" charset="0"/>
                <a:cs typeface="Lucida Sans" panose="020B0602040502020204" pitchFamily="34" charset="0"/>
              </a:rPr>
              <a:t>st</a:t>
            </a:r>
            <a:r>
              <a:rPr sz="2000" spc="172" baseline="243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Class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Township</a:t>
            </a:r>
            <a:r>
              <a:rPr sz="20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Code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allow assessment</a:t>
            </a:r>
            <a:r>
              <a:rPr sz="20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of 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0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without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creating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an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authority.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93065" marR="368935" indent="-342900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324485" algn="l"/>
              </a:tabLst>
            </a:pPr>
            <a:r>
              <a:rPr sz="2000" b="1" dirty="0">
                <a:latin typeface="Lucida Sans" panose="020B0602040502020204" pitchFamily="34" charset="0"/>
                <a:cs typeface="Lucida Sans" panose="020B0602040502020204" pitchFamily="34" charset="0"/>
              </a:rPr>
              <a:t>HB916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20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Amending</a:t>
            </a:r>
            <a:r>
              <a:rPr sz="20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0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City</a:t>
            </a:r>
            <a:r>
              <a:rPr sz="20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Code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allow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assessment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of 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without</a:t>
            </a:r>
            <a:r>
              <a:rPr sz="2000" spc="-1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creating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authority.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304800"/>
            <a:ext cx="2977514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Credits</a:t>
            </a:r>
            <a:endParaRPr sz="50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86800" y="6477000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13</a:t>
            </a:r>
            <a:endParaRPr sz="1800" b="1"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042909" cy="366382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sz="24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4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Practices: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4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BMP</a:t>
            </a:r>
            <a:r>
              <a:rPr sz="24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Manual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Beyond</a:t>
            </a:r>
            <a:r>
              <a:rPr sz="2400" spc="-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4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BMP</a:t>
            </a:r>
            <a:r>
              <a:rPr sz="24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Manual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748666" lvl="1" indent="-342900">
              <a:lnSpc>
                <a:spcPct val="100000"/>
              </a:lnSpc>
              <a:spcBef>
                <a:spcPts val="60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652145" algn="l"/>
              </a:tabLst>
            </a:pP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Lot’s</a:t>
            </a:r>
            <a:r>
              <a:rPr sz="20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assessed</a:t>
            </a:r>
            <a:r>
              <a:rPr sz="20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fee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748665" marR="5080" lvl="1" indent="-342900">
              <a:lnSpc>
                <a:spcPct val="100000"/>
              </a:lnSpc>
              <a:spcBef>
                <a:spcPts val="57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652780" algn="l"/>
              </a:tabLst>
            </a:pP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Percentage</a:t>
            </a:r>
            <a:r>
              <a:rPr sz="20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000" spc="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impervious</a:t>
            </a:r>
            <a:r>
              <a:rPr sz="2000" spc="-1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surface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from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which</a:t>
            </a:r>
            <a:r>
              <a:rPr sz="20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000" spc="-9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first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1.5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inches</a:t>
            </a:r>
            <a:r>
              <a:rPr sz="20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000"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20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is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managed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748666" lvl="1" indent="-34290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65214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BMP’s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Credit</a:t>
            </a:r>
            <a:r>
              <a:rPr sz="20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Rate</a:t>
            </a:r>
            <a:r>
              <a:rPr sz="2000" spc="-9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(as</a:t>
            </a:r>
            <a:r>
              <a:rPr sz="2000" spc="-1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defined</a:t>
            </a:r>
            <a:r>
              <a:rPr sz="20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in</a:t>
            </a:r>
            <a:r>
              <a:rPr sz="20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0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ordinance)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265" marR="365125" indent="-457200">
              <a:lnSpc>
                <a:spcPct val="100000"/>
              </a:lnSpc>
              <a:spcBef>
                <a:spcPts val="645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4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Maximum</a:t>
            </a:r>
            <a:r>
              <a:rPr sz="2400" spc="-1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credit</a:t>
            </a:r>
            <a:r>
              <a:rPr sz="2400" spc="-1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400" spc="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80%</a:t>
            </a:r>
            <a:r>
              <a:rPr sz="24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4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fee</a:t>
            </a:r>
            <a:r>
              <a:rPr sz="24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that</a:t>
            </a:r>
            <a:r>
              <a:rPr sz="24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would</a:t>
            </a:r>
            <a:r>
              <a:rPr sz="24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be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assessed</a:t>
            </a:r>
            <a:r>
              <a:rPr sz="24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z="24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that</a:t>
            </a:r>
            <a:r>
              <a:rPr sz="24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lot</a:t>
            </a:r>
            <a:r>
              <a:rPr sz="24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in</a:t>
            </a:r>
            <a:r>
              <a:rPr sz="2400" spc="-10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z="2400" spc="-1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absence</a:t>
            </a:r>
            <a:r>
              <a:rPr sz="2400" spc="-15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4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any</a:t>
            </a:r>
            <a:r>
              <a:rPr sz="2400" spc="-1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credit.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5" b="89238" l="3586" r="94422">
                        <a14:foregroundMark x1="54980" y1="10314" x2="47012" y2="7623"/>
                        <a14:foregroundMark x1="7171" y1="52915" x2="7570" y2="55605"/>
                        <a14:foregroundMark x1="3984" y1="56054" x2="3984" y2="56054"/>
                        <a14:foregroundMark x1="88845" y1="30942" x2="88845" y2="30942"/>
                        <a14:foregroundMark x1="90837" y1="30493" x2="90837" y2="30493"/>
                        <a14:foregroundMark x1="58167" y1="87444" x2="54582" y2="88789"/>
                        <a14:foregroundMark x1="94422" y1="30045" x2="94422" y2="31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73052">
            <a:off x="5991237" y="1128202"/>
            <a:ext cx="2495529" cy="2154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928"/>
            <a:ext cx="8153400" cy="99417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Create a Stormwater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28498-E8C5-1131-4B26-51B88FDE78A8}"/>
              </a:ext>
            </a:extLst>
          </p:cNvPr>
          <p:cNvSpPr txBox="1"/>
          <p:nvPr/>
        </p:nvSpPr>
        <p:spPr>
          <a:xfrm>
            <a:off x="381000" y="1981200"/>
            <a:ext cx="4038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Develop a stormwater utility budget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Help establish the Stormwater Fee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Facilitate Public Outreach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Review billing procedures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Analyze opportunity for fee credits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Determine process for appeals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7FA35B-5F8E-107F-2368-C1F9005D47B2}"/>
              </a:ext>
            </a:extLst>
          </p:cNvPr>
          <p:cNvSpPr/>
          <p:nvPr/>
        </p:nvSpPr>
        <p:spPr>
          <a:xfrm>
            <a:off x="4419600" y="1375171"/>
            <a:ext cx="4038600" cy="4068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Mayor Dwan Walker</a:t>
            </a:r>
          </a:p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Sam Gill, Business Administrator/CFO</a:t>
            </a:r>
          </a:p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Myron </a:t>
            </a:r>
            <a:r>
              <a:rPr lang="en-US" sz="1600" b="1" dirty="0" err="1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Sainovich</a:t>
            </a: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City Solicitor</a:t>
            </a:r>
          </a:p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Janine Malloy, R.A.R. engineering group, inc.</a:t>
            </a:r>
          </a:p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Lawrence Reddick, City Public Works </a:t>
            </a:r>
          </a:p>
          <a:p>
            <a:pPr marL="285750" indent="-285750">
              <a:lnSpc>
                <a:spcPct val="16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????????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C4038DE-7B4E-FD30-1271-B507611A4638}"/>
              </a:ext>
            </a:extLst>
          </p:cNvPr>
          <p:cNvSpPr txBox="1">
            <a:spLocks/>
          </p:cNvSpPr>
          <p:nvPr/>
        </p:nvSpPr>
        <p:spPr>
          <a:xfrm>
            <a:off x="8763000" y="6477000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 cap="all" baseline="0">
                <a:solidFill>
                  <a:srgbClr val="035C75"/>
                </a:solidFill>
                <a:latin typeface="Constantia"/>
                <a:ea typeface="+mn-ea"/>
                <a:cs typeface="Constant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796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67" y="226241"/>
            <a:ext cx="8635862" cy="115196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Stormwater Utility Budget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552A4E-90F5-4A3C-5782-8F014F4F848B}"/>
              </a:ext>
            </a:extLst>
          </p:cNvPr>
          <p:cNvSpPr/>
          <p:nvPr/>
        </p:nvSpPr>
        <p:spPr>
          <a:xfrm>
            <a:off x="685800" y="1461292"/>
            <a:ext cx="7491095" cy="857798"/>
          </a:xfrm>
          <a:prstGeom prst="roundRect">
            <a:avLst>
              <a:gd name="adj" fmla="val 1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Clr>
                <a:schemeClr val="accent1"/>
              </a:buClr>
              <a:buSzPct val="122000"/>
            </a:pPr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BEE921-A2B1-D7CE-B980-0381FACC7252}"/>
              </a:ext>
            </a:extLst>
          </p:cNvPr>
          <p:cNvSpPr/>
          <p:nvPr/>
        </p:nvSpPr>
        <p:spPr>
          <a:xfrm>
            <a:off x="685800" y="2534316"/>
            <a:ext cx="7491095" cy="857798"/>
          </a:xfrm>
          <a:prstGeom prst="roundRect">
            <a:avLst>
              <a:gd name="adj" fmla="val 1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7C7A72-58C9-AF10-FE34-456F16C2F7F2}"/>
              </a:ext>
            </a:extLst>
          </p:cNvPr>
          <p:cNvSpPr/>
          <p:nvPr/>
        </p:nvSpPr>
        <p:spPr>
          <a:xfrm>
            <a:off x="685800" y="4648200"/>
            <a:ext cx="7491095" cy="857798"/>
          </a:xfrm>
          <a:prstGeom prst="roundRect">
            <a:avLst>
              <a:gd name="adj" fmla="val 1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264ECB-2572-F935-E7B3-598DD89E2F9C}"/>
              </a:ext>
            </a:extLst>
          </p:cNvPr>
          <p:cNvSpPr/>
          <p:nvPr/>
        </p:nvSpPr>
        <p:spPr>
          <a:xfrm>
            <a:off x="685800" y="3607340"/>
            <a:ext cx="7491095" cy="857798"/>
          </a:xfrm>
          <a:prstGeom prst="roundRect">
            <a:avLst>
              <a:gd name="adj" fmla="val 1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5C9B3-AB08-92ED-7C1F-CD79BABC57DD}"/>
              </a:ext>
            </a:extLst>
          </p:cNvPr>
          <p:cNvSpPr txBox="1"/>
          <p:nvPr/>
        </p:nvSpPr>
        <p:spPr>
          <a:xfrm>
            <a:off x="1099994" y="1579852"/>
            <a:ext cx="694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Review of historical costs on stormwater emergency repairs and system improvements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26715-85DD-8E25-5A68-9299D1215356}"/>
              </a:ext>
            </a:extLst>
          </p:cNvPr>
          <p:cNvSpPr txBox="1"/>
          <p:nvPr/>
        </p:nvSpPr>
        <p:spPr>
          <a:xfrm>
            <a:off x="1099994" y="2716776"/>
            <a:ext cx="694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Allocated wages of Public Works employees who manage the storm water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ADF933-ADC0-602E-7B45-5F313347F894}"/>
              </a:ext>
            </a:extLst>
          </p:cNvPr>
          <p:cNvSpPr txBox="1"/>
          <p:nvPr/>
        </p:nvSpPr>
        <p:spPr>
          <a:xfrm>
            <a:off x="1149790" y="3851573"/>
            <a:ext cx="694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Forecast future needs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0827C7-23A8-F8B1-37CF-50BD16307044}"/>
              </a:ext>
            </a:extLst>
          </p:cNvPr>
          <p:cNvSpPr txBox="1"/>
          <p:nvPr/>
        </p:nvSpPr>
        <p:spPr>
          <a:xfrm>
            <a:off x="1149790" y="4892433"/>
            <a:ext cx="694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Consider collection rate and potential credits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35DB214-78F3-F81B-839A-3C24A7F83739}"/>
              </a:ext>
            </a:extLst>
          </p:cNvPr>
          <p:cNvSpPr txBox="1">
            <a:spLocks/>
          </p:cNvSpPr>
          <p:nvPr/>
        </p:nvSpPr>
        <p:spPr>
          <a:xfrm>
            <a:off x="8772137" y="6455429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 cap="all" baseline="0">
                <a:solidFill>
                  <a:srgbClr val="035C75"/>
                </a:solidFill>
                <a:latin typeface="Constantia"/>
                <a:ea typeface="+mn-ea"/>
                <a:cs typeface="Constant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1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3648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Stormwater Fee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ECA6A-B8B7-5F2E-35DC-0DAC59515D13}"/>
              </a:ext>
            </a:extLst>
          </p:cNvPr>
          <p:cNvSpPr txBox="1"/>
          <p:nvPr/>
        </p:nvSpPr>
        <p:spPr>
          <a:xfrm>
            <a:off x="838200" y="1696995"/>
            <a:ext cx="76930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The fee is based on Equivalent Residential Units (ERUs)</a:t>
            </a:r>
          </a:p>
          <a:p>
            <a:pPr marL="285750" indent="-2857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i="1" dirty="0">
                <a:latin typeface="Lucida Sans" panose="020B0602040502020204" pitchFamily="34" charset="0"/>
                <a:cs typeface="Lucida Sans" panose="020B0602040502020204" pitchFamily="34" charset="0"/>
              </a:rPr>
              <a:t>Single Family Detached Homes</a:t>
            </a: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 will be billed a flat rate of </a:t>
            </a:r>
            <a:r>
              <a:rPr lang="en-US" dirty="0">
                <a:solidFill>
                  <a:schemeClr val="accent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$72</a:t>
            </a: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/year </a:t>
            </a:r>
          </a:p>
          <a:p>
            <a:pPr marL="285750" indent="-2857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All other property owners will be billed at the rate of One ERU =</a:t>
            </a:r>
            <a:r>
              <a:rPr lang="en-US" dirty="0">
                <a:solidFill>
                  <a:schemeClr val="accent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2,200 </a:t>
            </a: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S.F. of impervious area</a:t>
            </a:r>
          </a:p>
          <a:p>
            <a:pPr marL="285750" indent="-2857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One ERU will be billed at a rate of </a:t>
            </a:r>
            <a:r>
              <a:rPr lang="en-US" dirty="0">
                <a:solidFill>
                  <a:schemeClr val="accent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$60</a:t>
            </a: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/year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376A5-D3CD-8EFB-6696-6F4B430C7635}"/>
              </a:ext>
            </a:extLst>
          </p:cNvPr>
          <p:cNvSpPr/>
          <p:nvPr/>
        </p:nvSpPr>
        <p:spPr>
          <a:xfrm>
            <a:off x="1949318" y="3658354"/>
            <a:ext cx="5414218" cy="1540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50"/>
              </a:spcAft>
            </a:pPr>
            <a:r>
              <a:rPr lang="en-US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1 ERU =</a:t>
            </a:r>
            <a:r>
              <a:rPr lang="en-US" b="1" dirty="0">
                <a:solidFill>
                  <a:schemeClr val="accent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2,200 </a:t>
            </a:r>
            <a:r>
              <a:rPr lang="en-US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S.F. </a:t>
            </a:r>
          </a:p>
          <a:p>
            <a:pPr algn="ctr">
              <a:spcAft>
                <a:spcPts val="750"/>
              </a:spcAft>
            </a:pPr>
            <a:r>
              <a:rPr lang="en-US" b="1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of Impervious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06FD7-031E-2584-32E5-0177B74DF472}"/>
              </a:ext>
            </a:extLst>
          </p:cNvPr>
          <p:cNvSpPr txBox="1"/>
          <p:nvPr/>
        </p:nvSpPr>
        <p:spPr>
          <a:xfrm>
            <a:off x="1524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Numbers in red to be established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F2750D4-A86A-507B-2913-E952ACD80F2F}"/>
              </a:ext>
            </a:extLst>
          </p:cNvPr>
          <p:cNvSpPr txBox="1">
            <a:spLocks/>
          </p:cNvSpPr>
          <p:nvPr/>
        </p:nvSpPr>
        <p:spPr>
          <a:xfrm>
            <a:off x="8763000" y="6494352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 cap="all" baseline="0">
                <a:solidFill>
                  <a:srgbClr val="035C75"/>
                </a:solidFill>
                <a:latin typeface="Constantia"/>
                <a:ea typeface="+mn-ea"/>
                <a:cs typeface="Constant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599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2985"/>
            <a:ext cx="5791200" cy="1752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u="sng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Sample Calculation for </a:t>
            </a:r>
            <a:br>
              <a:rPr lang="en-US" sz="2700" u="sng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lang="en-US" sz="2700" u="sng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Non-Residential Stormwater Fee</a:t>
            </a:r>
            <a:br>
              <a:rPr lang="en-US" sz="2700" u="sng" dirty="0"/>
            </a:br>
            <a:br>
              <a:rPr lang="en-US" sz="1500" u="sng" dirty="0"/>
            </a:br>
            <a:endParaRPr lang="en-US" sz="2400" i="1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CADA3-6DD2-2843-5ED1-40375365AACF}"/>
              </a:ext>
            </a:extLst>
          </p:cNvPr>
          <p:cNvSpPr txBox="1"/>
          <p:nvPr/>
        </p:nvSpPr>
        <p:spPr>
          <a:xfrm>
            <a:off x="2037030" y="2133600"/>
            <a:ext cx="520197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Kendrew’s Lounge</a:t>
            </a:r>
            <a:b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br>
              <a:rPr lang="en-US" sz="1600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Equivalent Commercial Unit ERU = </a:t>
            </a:r>
            <a:r>
              <a:rPr lang="en-US" sz="1800" dirty="0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2,200</a:t>
            </a:r>
            <a: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 SF</a:t>
            </a:r>
            <a:b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b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Impervious Area of this Property = </a:t>
            </a:r>
            <a:r>
              <a:rPr lang="en-US" dirty="0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38,901</a:t>
            </a:r>
            <a: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  <a:t> SF</a:t>
            </a:r>
            <a:b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br>
              <a:rPr lang="en-US" sz="1800" dirty="0"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lang="en-US" sz="1800" i="1" dirty="0">
                <a:latin typeface="Lucida Sans" panose="020B0602040502020204" pitchFamily="34" charset="0"/>
                <a:cs typeface="Lucida Sans" panose="020B0602040502020204" pitchFamily="34" charset="0"/>
              </a:rPr>
              <a:t>This property would equate to </a:t>
            </a:r>
            <a:r>
              <a:rPr lang="en-US" sz="1800" i="1" dirty="0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17.7</a:t>
            </a:r>
            <a:r>
              <a:rPr lang="en-US" sz="1800" i="1" dirty="0">
                <a:latin typeface="Lucida Sans" panose="020B0602040502020204" pitchFamily="34" charset="0"/>
                <a:cs typeface="Lucida Sans" panose="020B0602040502020204" pitchFamily="34" charset="0"/>
              </a:rPr>
              <a:t> ERUs and would be assessed the Stormwater Fee accordingly</a:t>
            </a:r>
            <a:endParaRPr lang="en-US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71BC1-5E43-2795-5D03-05161F53B908}"/>
              </a:ext>
            </a:extLst>
          </p:cNvPr>
          <p:cNvSpPr txBox="1"/>
          <p:nvPr/>
        </p:nvSpPr>
        <p:spPr>
          <a:xfrm>
            <a:off x="1524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Numbers in red to be established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08BA31E-3F2C-DC68-BA02-B5EA145881F7}"/>
              </a:ext>
            </a:extLst>
          </p:cNvPr>
          <p:cNvSpPr txBox="1">
            <a:spLocks/>
          </p:cNvSpPr>
          <p:nvPr/>
        </p:nvSpPr>
        <p:spPr>
          <a:xfrm>
            <a:off x="8763000" y="6477000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 cap="all" baseline="0">
                <a:solidFill>
                  <a:srgbClr val="035C75"/>
                </a:solidFill>
                <a:latin typeface="Constantia"/>
                <a:ea typeface="+mn-ea"/>
                <a:cs typeface="Constant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050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29738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Public Outreach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D79A6-E372-32FD-F262-B8B572E4EE9A}"/>
              </a:ext>
            </a:extLst>
          </p:cNvPr>
          <p:cNvSpPr txBox="1"/>
          <p:nvPr/>
        </p:nvSpPr>
        <p:spPr>
          <a:xfrm>
            <a:off x="888931" y="1828800"/>
            <a:ext cx="73661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34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Public meetings were held on </a:t>
            </a:r>
            <a:r>
              <a:rPr lang="en-US" dirty="0" err="1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xxxxxxxxxxxxxxxxx</a:t>
            </a:r>
            <a:endParaRPr lang="en-US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85750" indent="-285750">
              <a:buClr>
                <a:schemeClr val="accent1"/>
              </a:buClr>
              <a:buSzPct val="134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City Stakeholders were invited to a Committee meeting by the Mayor which was held on </a:t>
            </a:r>
            <a:r>
              <a:rPr lang="en-US" dirty="0" err="1">
                <a:solidFill>
                  <a:srgbClr val="FF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xxxxxxxxxxx</a:t>
            </a:r>
            <a:endParaRPr lang="en-US" dirty="0">
              <a:solidFill>
                <a:srgbClr val="FF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85750" indent="-285750">
              <a:buClr>
                <a:schemeClr val="accent1"/>
              </a:buClr>
              <a:buSzPct val="134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Brochures are available regarding the billing rates and cycles for the Stormwater Fee</a:t>
            </a:r>
          </a:p>
          <a:p>
            <a:pPr marL="285750" indent="-285750">
              <a:buClr>
                <a:schemeClr val="accent1"/>
              </a:buClr>
              <a:buSzPct val="134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The opportunity for credits for property owners who have employed stormwater management practices that reduce negative impacts on the City’s stormwater system are available</a:t>
            </a:r>
          </a:p>
          <a:p>
            <a:pPr marL="285750" indent="-285750">
              <a:buClr>
                <a:schemeClr val="accent1"/>
              </a:buClr>
              <a:buSzPct val="134000"/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40502020204" pitchFamily="34" charset="0"/>
                <a:cs typeface="Lucida Sans" panose="020B0602040502020204" pitchFamily="34" charset="0"/>
              </a:rPr>
              <a:t>There is an appeals process for property owners who would like their impervious area reviewed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45D2-8CED-2C08-391C-88221E11F1A1}"/>
              </a:ext>
            </a:extLst>
          </p:cNvPr>
          <p:cNvSpPr txBox="1"/>
          <p:nvPr/>
        </p:nvSpPr>
        <p:spPr>
          <a:xfrm>
            <a:off x="152400" y="579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Symbols in red to be established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234D5414-7C90-C5C7-6A92-67C60B6549D5}"/>
              </a:ext>
            </a:extLst>
          </p:cNvPr>
          <p:cNvSpPr txBox="1">
            <a:spLocks/>
          </p:cNvSpPr>
          <p:nvPr/>
        </p:nvSpPr>
        <p:spPr>
          <a:xfrm>
            <a:off x="8763000" y="6477000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 cap="all" baseline="0">
                <a:solidFill>
                  <a:srgbClr val="035C75"/>
                </a:solidFill>
                <a:latin typeface="Constantia"/>
                <a:ea typeface="+mn-ea"/>
                <a:cs typeface="Constant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181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59F33-47C2-64C9-ACF4-6244F68C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80"/>
          <a:stretch>
            <a:fillRect/>
          </a:stretch>
        </p:blipFill>
        <p:spPr>
          <a:xfrm>
            <a:off x="4844797" y="1956293"/>
            <a:ext cx="3137005" cy="226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FE364-45A3-C9C0-BEA4-90AD3E16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32" b="4780"/>
          <a:stretch>
            <a:fillRect/>
          </a:stretch>
        </p:blipFill>
        <p:spPr>
          <a:xfrm>
            <a:off x="678569" y="1965818"/>
            <a:ext cx="3739622" cy="2263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9DC0B9-1446-0C28-2217-E4D7529902D9}"/>
              </a:ext>
            </a:extLst>
          </p:cNvPr>
          <p:cNvSpPr txBox="1"/>
          <p:nvPr/>
        </p:nvSpPr>
        <p:spPr>
          <a:xfrm>
            <a:off x="678569" y="1324306"/>
            <a:ext cx="7303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Lucida Sans" panose="020B0602030504020204" pitchFamily="34" charset="0"/>
              </a:rPr>
              <a:t>Natural vs. Urban Watersheds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26E55-71D3-B0B1-13D6-4FDC15DF080E}"/>
              </a:ext>
            </a:extLst>
          </p:cNvPr>
          <p:cNvSpPr txBox="1"/>
          <p:nvPr/>
        </p:nvSpPr>
        <p:spPr>
          <a:xfrm>
            <a:off x="678570" y="4320368"/>
            <a:ext cx="339965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Lucida Sans" panose="020B0602030504020204" pitchFamily="34" charset="0"/>
              </a:rPr>
              <a:t>•	Rain soaks into the ground</a:t>
            </a:r>
          </a:p>
          <a:p>
            <a:r>
              <a:rPr lang="en-US" sz="1500" dirty="0">
                <a:latin typeface="Lucida Sans" panose="020B0602030504020204" pitchFamily="34" charset="0"/>
              </a:rPr>
              <a:t>•	Trees soak up rainwater</a:t>
            </a:r>
          </a:p>
          <a:p>
            <a:endParaRPr lang="en-US" sz="1500" dirty="0"/>
          </a:p>
          <a:p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BC00F-C315-6488-CC3D-2B002D9CE3ED}"/>
              </a:ext>
            </a:extLst>
          </p:cNvPr>
          <p:cNvSpPr txBox="1"/>
          <p:nvPr/>
        </p:nvSpPr>
        <p:spPr>
          <a:xfrm>
            <a:off x="4776523" y="4278230"/>
            <a:ext cx="327355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Lucida Sans" panose="020B0602030504020204" pitchFamily="34" charset="0"/>
              </a:rPr>
              <a:t>•	Rain hits rooftops, streets, </a:t>
            </a:r>
          </a:p>
          <a:p>
            <a:r>
              <a:rPr lang="en-US" sz="1500" dirty="0">
                <a:latin typeface="Lucida Sans" panose="020B0602030504020204" pitchFamily="34" charset="0"/>
              </a:rPr>
              <a:t>	and parking lots, but can’t</a:t>
            </a:r>
          </a:p>
          <a:p>
            <a:r>
              <a:rPr lang="en-US" sz="1500" dirty="0">
                <a:latin typeface="Lucida Sans" panose="020B0602030504020204" pitchFamily="34" charset="0"/>
              </a:rPr>
              <a:t>	soak in and creates run off</a:t>
            </a:r>
          </a:p>
          <a:p>
            <a:r>
              <a:rPr lang="en-US" sz="1500" dirty="0">
                <a:latin typeface="Lucida Sans" panose="020B0602030504020204" pitchFamily="34" charset="0"/>
              </a:rPr>
              <a:t>•	Runoff enters storm sewers</a:t>
            </a:r>
          </a:p>
          <a:p>
            <a:endParaRPr lang="en-US" sz="1500" dirty="0"/>
          </a:p>
          <a:p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2" name="object 20">
            <a:extLst>
              <a:ext uri="{FF2B5EF4-FFF2-40B4-BE49-F238E27FC236}">
                <a16:creationId xmlns:a16="http://schemas.microsoft.com/office/drawing/2014/main" id="{D6F0A9F3-87BE-54C3-8585-D14ABF3120AF}"/>
              </a:ext>
            </a:extLst>
          </p:cNvPr>
          <p:cNvSpPr txBox="1">
            <a:spLocks/>
          </p:cNvSpPr>
          <p:nvPr/>
        </p:nvSpPr>
        <p:spPr>
          <a:xfrm>
            <a:off x="8722360" y="6470236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>
              <a:lnSpc>
                <a:spcPts val="1240"/>
              </a:lnSpc>
            </a:pPr>
            <a:r>
              <a:rPr lang="en-US" b="1" spc="-50" dirty="0">
                <a:latin typeface="Constantia" panose="020306020503060303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911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99966"/>
            <a:ext cx="84937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Development</a:t>
            </a:r>
            <a:r>
              <a:rPr sz="32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Impacts</a:t>
            </a:r>
            <a:r>
              <a:rPr sz="32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on</a:t>
            </a:r>
            <a:r>
              <a:rPr sz="3200" spc="-17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spc="-4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Water</a:t>
            </a:r>
            <a:r>
              <a:rPr lang="en-US" sz="3200" spc="-4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Quantity</a:t>
            </a:r>
            <a:endParaRPr sz="32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8722360" y="6477781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240"/>
              </a:lnSpc>
            </a:pPr>
            <a:r>
              <a:rPr lang="en-US" sz="1800" b="1" spc="-50" dirty="0">
                <a:solidFill>
                  <a:schemeClr val="tx1"/>
                </a:solidFill>
              </a:rPr>
              <a:t>2</a:t>
            </a:r>
            <a:endParaRPr sz="1800" b="1" spc="-50" dirty="0">
              <a:solidFill>
                <a:schemeClr val="tx1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08" y="1412837"/>
            <a:ext cx="3102876" cy="232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0"/>
            <a:ext cx="258775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object 14"/>
          <p:cNvGrpSpPr/>
          <p:nvPr/>
        </p:nvGrpSpPr>
        <p:grpSpPr>
          <a:xfrm>
            <a:off x="458597" y="1219200"/>
            <a:ext cx="7390003" cy="4910944"/>
            <a:chOff x="5588" y="3610154"/>
            <a:chExt cx="7390003" cy="4910944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4791" y="3610154"/>
              <a:ext cx="2590800" cy="2339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77" y="6338857"/>
              <a:ext cx="3786886" cy="21822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>
              <a:biLevel thresh="25000"/>
            </a:blip>
            <a:stretch>
              <a:fillRect/>
            </a:stretch>
          </p:blipFill>
          <p:spPr>
            <a:xfrm>
              <a:off x="5588" y="6337206"/>
              <a:ext cx="3788664" cy="2183892"/>
            </a:xfrm>
            <a:prstGeom prst="rect">
              <a:avLst/>
            </a:prstGeom>
          </p:spPr>
        </p:pic>
      </p:grpSp>
      <p:sp>
        <p:nvSpPr>
          <p:cNvPr id="29" name="object 14">
            <a:extLst>
              <a:ext uri="{FF2B5EF4-FFF2-40B4-BE49-F238E27FC236}">
                <a16:creationId xmlns:a16="http://schemas.microsoft.com/office/drawing/2014/main" id="{A40D116D-4929-9165-0F62-2B6B210A5EA3}"/>
              </a:ext>
            </a:extLst>
          </p:cNvPr>
          <p:cNvSpPr/>
          <p:nvPr/>
        </p:nvSpPr>
        <p:spPr>
          <a:xfrm>
            <a:off x="831508" y="1406876"/>
            <a:ext cx="3109568" cy="2326924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B3BA3A98-157E-5B58-EBC6-50C2FF285887}"/>
              </a:ext>
            </a:extLst>
          </p:cNvPr>
          <p:cNvSpPr/>
          <p:nvPr/>
        </p:nvSpPr>
        <p:spPr>
          <a:xfrm>
            <a:off x="5257800" y="1206621"/>
            <a:ext cx="2587752" cy="2351919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ECD74E60-F425-C642-7DFE-386F7C706035}"/>
              </a:ext>
            </a:extLst>
          </p:cNvPr>
          <p:cNvSpPr/>
          <p:nvPr/>
        </p:nvSpPr>
        <p:spPr>
          <a:xfrm>
            <a:off x="5266099" y="3810001"/>
            <a:ext cx="2579453" cy="2438400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9B6258-F5C2-B680-7358-594BF78FFAED}"/>
              </a:ext>
            </a:extLst>
          </p:cNvPr>
          <p:cNvSpPr/>
          <p:nvPr/>
        </p:nvSpPr>
        <p:spPr>
          <a:xfrm>
            <a:off x="221810" y="3177540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Flooding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0F881-8FE3-08A2-8014-D8CE1270C308}"/>
              </a:ext>
            </a:extLst>
          </p:cNvPr>
          <p:cNvSpPr/>
          <p:nvPr/>
        </p:nvSpPr>
        <p:spPr>
          <a:xfrm>
            <a:off x="6993806" y="3946252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Erosion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183B8F-1C1A-F348-4BA4-E6AC21049880}"/>
              </a:ext>
            </a:extLst>
          </p:cNvPr>
          <p:cNvSpPr/>
          <p:nvPr/>
        </p:nvSpPr>
        <p:spPr>
          <a:xfrm>
            <a:off x="4211047" y="2580393"/>
            <a:ext cx="1600200" cy="8317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Combined Sewer Overflow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0B2990-622C-7337-D2ED-25C57505B11B}"/>
              </a:ext>
            </a:extLst>
          </p:cNvPr>
          <p:cNvSpPr txBox="1"/>
          <p:nvPr/>
        </p:nvSpPr>
        <p:spPr>
          <a:xfrm rot="20437538">
            <a:off x="871775" y="4872379"/>
            <a:ext cx="282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Increased Quantity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7121CC-20B3-C0A8-FA0B-F1CDE4FA8956}"/>
              </a:ext>
            </a:extLst>
          </p:cNvPr>
          <p:cNvSpPr txBox="1"/>
          <p:nvPr/>
        </p:nvSpPr>
        <p:spPr>
          <a:xfrm rot="20437538">
            <a:off x="845368" y="4872378"/>
            <a:ext cx="282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Increased Quantity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722360" y="6470236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ts val="1240"/>
              </a:lnSpc>
            </a:pPr>
            <a:r>
              <a:rPr lang="en-US" sz="1800" b="1" spc="-50" dirty="0">
                <a:solidFill>
                  <a:schemeClr val="tx1"/>
                </a:solidFill>
              </a:rPr>
              <a:t>3</a:t>
            </a:r>
            <a:endParaRPr sz="1800" b="1" spc="-5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0623" y="1931080"/>
            <a:ext cx="3387138" cy="36090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Fertilizer</a:t>
            </a:r>
            <a:r>
              <a:rPr sz="2000"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Nutrients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265" indent="-342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6926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Phosphorous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69265" indent="-3422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6926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Nitrogen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1019175">
              <a:lnSpc>
                <a:spcPct val="116500"/>
              </a:lnSpc>
              <a:spcBef>
                <a:spcPts val="15"/>
              </a:spcBef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Sediment</a:t>
            </a:r>
            <a:endParaRPr lang="en-US" sz="2000" spc="-1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1019175">
              <a:lnSpc>
                <a:spcPct val="116500"/>
              </a:lnSpc>
              <a:spcBef>
                <a:spcPts val="15"/>
              </a:spcBef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 Pathogens </a:t>
            </a:r>
            <a:endParaRPr lang="en-US" sz="2000" spc="-1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1019175">
              <a:lnSpc>
                <a:spcPct val="116500"/>
              </a:lnSpc>
              <a:spcBef>
                <a:spcPts val="15"/>
              </a:spcBef>
            </a:pP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Organic</a:t>
            </a:r>
            <a:r>
              <a:rPr sz="2000" spc="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Materials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Toxic</a:t>
            </a:r>
            <a:r>
              <a:rPr sz="20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Contaminants </a:t>
            </a:r>
            <a:endParaRPr lang="en-US" sz="2000" spc="-1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Deicing</a:t>
            </a:r>
            <a:r>
              <a:rPr sz="2000" spc="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Constituents</a:t>
            </a:r>
            <a:r>
              <a:rPr sz="2000" spc="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(salt) </a:t>
            </a:r>
            <a:endParaRPr lang="en-US" sz="2000" spc="-1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Debris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Thermal</a:t>
            </a:r>
            <a:r>
              <a:rPr sz="2000" spc="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Stress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40445" y="1424548"/>
            <a:ext cx="2407741" cy="452755"/>
            <a:chOff x="4811267" y="2320988"/>
            <a:chExt cx="2228215" cy="4527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6611" y="2382037"/>
              <a:ext cx="2142490" cy="3732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1267" y="2320988"/>
              <a:ext cx="2200529" cy="4524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76800" y="2362199"/>
              <a:ext cx="2135505" cy="365760"/>
            </a:xfrm>
            <a:custGeom>
              <a:avLst/>
              <a:gdLst/>
              <a:ahLst/>
              <a:cxnLst/>
              <a:rect l="l" t="t" r="r" b="b"/>
              <a:pathLst>
                <a:path w="2135504" h="365760">
                  <a:moveTo>
                    <a:pt x="213512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2135124" y="365760"/>
                  </a:lnTo>
                  <a:lnTo>
                    <a:pt x="2135124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1349" y="1533839"/>
            <a:ext cx="2407742" cy="256480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ts val="2035"/>
              </a:lnSpc>
            </a:pPr>
            <a:r>
              <a:rPr sz="20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Decreased</a:t>
            </a:r>
            <a:r>
              <a:rPr sz="2000" spc="1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quality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1580" y="2972678"/>
            <a:ext cx="1460500" cy="431800"/>
          </a:xfrm>
          <a:custGeom>
            <a:avLst/>
            <a:gdLst/>
            <a:ahLst/>
            <a:cxnLst/>
            <a:rect l="l" t="t" r="r" b="b"/>
            <a:pathLst>
              <a:path w="1460500" h="431800">
                <a:moveTo>
                  <a:pt x="0" y="215646"/>
                </a:moveTo>
                <a:lnTo>
                  <a:pt x="13160" y="174660"/>
                </a:lnTo>
                <a:lnTo>
                  <a:pt x="51012" y="136274"/>
                </a:lnTo>
                <a:lnTo>
                  <a:pt x="111109" y="101210"/>
                </a:lnTo>
                <a:lnTo>
                  <a:pt x="148736" y="85149"/>
                </a:lnTo>
                <a:lnTo>
                  <a:pt x="191007" y="70189"/>
                </a:lnTo>
                <a:lnTo>
                  <a:pt x="237616" y="56421"/>
                </a:lnTo>
                <a:lnTo>
                  <a:pt x="288258" y="43934"/>
                </a:lnTo>
                <a:lnTo>
                  <a:pt x="342628" y="32820"/>
                </a:lnTo>
                <a:lnTo>
                  <a:pt x="400418" y="23167"/>
                </a:lnTo>
                <a:lnTo>
                  <a:pt x="461325" y="15068"/>
                </a:lnTo>
                <a:lnTo>
                  <a:pt x="525042" y="8611"/>
                </a:lnTo>
                <a:lnTo>
                  <a:pt x="591263" y="3887"/>
                </a:lnTo>
                <a:lnTo>
                  <a:pt x="659683" y="986"/>
                </a:lnTo>
                <a:lnTo>
                  <a:pt x="729996" y="0"/>
                </a:lnTo>
                <a:lnTo>
                  <a:pt x="800308" y="986"/>
                </a:lnTo>
                <a:lnTo>
                  <a:pt x="868728" y="3887"/>
                </a:lnTo>
                <a:lnTo>
                  <a:pt x="934949" y="8611"/>
                </a:lnTo>
                <a:lnTo>
                  <a:pt x="998666" y="15068"/>
                </a:lnTo>
                <a:lnTo>
                  <a:pt x="1059573" y="23167"/>
                </a:lnTo>
                <a:lnTo>
                  <a:pt x="1117363" y="32820"/>
                </a:lnTo>
                <a:lnTo>
                  <a:pt x="1171733" y="43934"/>
                </a:lnTo>
                <a:lnTo>
                  <a:pt x="1222375" y="56421"/>
                </a:lnTo>
                <a:lnTo>
                  <a:pt x="1268984" y="70189"/>
                </a:lnTo>
                <a:lnTo>
                  <a:pt x="1311255" y="85149"/>
                </a:lnTo>
                <a:lnTo>
                  <a:pt x="1348882" y="101210"/>
                </a:lnTo>
                <a:lnTo>
                  <a:pt x="1408979" y="136274"/>
                </a:lnTo>
                <a:lnTo>
                  <a:pt x="1446831" y="174660"/>
                </a:lnTo>
                <a:lnTo>
                  <a:pt x="1459992" y="215646"/>
                </a:lnTo>
                <a:lnTo>
                  <a:pt x="1456650" y="236418"/>
                </a:lnTo>
                <a:lnTo>
                  <a:pt x="1430838" y="276194"/>
                </a:lnTo>
                <a:lnTo>
                  <a:pt x="1381558" y="313010"/>
                </a:lnTo>
                <a:lnTo>
                  <a:pt x="1311255" y="346142"/>
                </a:lnTo>
                <a:lnTo>
                  <a:pt x="1268984" y="361102"/>
                </a:lnTo>
                <a:lnTo>
                  <a:pt x="1222375" y="374870"/>
                </a:lnTo>
                <a:lnTo>
                  <a:pt x="1171733" y="387357"/>
                </a:lnTo>
                <a:lnTo>
                  <a:pt x="1117363" y="398471"/>
                </a:lnTo>
                <a:lnTo>
                  <a:pt x="1059573" y="408124"/>
                </a:lnTo>
                <a:lnTo>
                  <a:pt x="998666" y="416223"/>
                </a:lnTo>
                <a:lnTo>
                  <a:pt x="934949" y="422680"/>
                </a:lnTo>
                <a:lnTo>
                  <a:pt x="868728" y="427404"/>
                </a:lnTo>
                <a:lnTo>
                  <a:pt x="800308" y="430305"/>
                </a:lnTo>
                <a:lnTo>
                  <a:pt x="729996" y="431292"/>
                </a:lnTo>
                <a:lnTo>
                  <a:pt x="659683" y="430305"/>
                </a:lnTo>
                <a:lnTo>
                  <a:pt x="591263" y="427404"/>
                </a:lnTo>
                <a:lnTo>
                  <a:pt x="525042" y="422680"/>
                </a:lnTo>
                <a:lnTo>
                  <a:pt x="461325" y="416223"/>
                </a:lnTo>
                <a:lnTo>
                  <a:pt x="400418" y="408124"/>
                </a:lnTo>
                <a:lnTo>
                  <a:pt x="342628" y="398471"/>
                </a:lnTo>
                <a:lnTo>
                  <a:pt x="288258" y="387357"/>
                </a:lnTo>
                <a:lnTo>
                  <a:pt x="237616" y="374870"/>
                </a:lnTo>
                <a:lnTo>
                  <a:pt x="191007" y="361102"/>
                </a:lnTo>
                <a:lnTo>
                  <a:pt x="148736" y="346142"/>
                </a:lnTo>
                <a:lnTo>
                  <a:pt x="111109" y="330081"/>
                </a:lnTo>
                <a:lnTo>
                  <a:pt x="51012" y="295017"/>
                </a:lnTo>
                <a:lnTo>
                  <a:pt x="13160" y="256631"/>
                </a:lnTo>
                <a:lnTo>
                  <a:pt x="0" y="21564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838199" y="1295400"/>
            <a:ext cx="4673471" cy="5358765"/>
            <a:chOff x="828547" y="1743075"/>
            <a:chExt cx="4683632" cy="546150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1752600"/>
              <a:ext cx="2997708" cy="4495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object 14"/>
            <p:cNvSpPr/>
            <p:nvPr/>
          </p:nvSpPr>
          <p:spPr>
            <a:xfrm>
              <a:off x="828547" y="1743075"/>
              <a:ext cx="3007360" cy="4505325"/>
            </a:xfrm>
            <a:custGeom>
              <a:avLst/>
              <a:gdLst/>
              <a:ahLst/>
              <a:cxnLst/>
              <a:rect l="l" t="t" r="r" b="b"/>
              <a:pathLst>
                <a:path w="3007360" h="4505325">
                  <a:moveTo>
                    <a:pt x="0" y="4504944"/>
                  </a:moveTo>
                  <a:lnTo>
                    <a:pt x="3006852" y="4504944"/>
                  </a:lnTo>
                  <a:lnTo>
                    <a:pt x="3006852" y="0"/>
                  </a:lnTo>
                  <a:lnTo>
                    <a:pt x="0" y="0"/>
                  </a:lnTo>
                  <a:lnTo>
                    <a:pt x="0" y="45049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1493" y="3342895"/>
              <a:ext cx="3710686" cy="3861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>
              <a:biLevel thresh="25000"/>
            </a:blip>
            <a:stretch>
              <a:fillRect/>
            </a:stretch>
          </p:blipFill>
          <p:spPr>
            <a:xfrm>
              <a:off x="1742358" y="3263279"/>
              <a:ext cx="3713352" cy="3941305"/>
            </a:xfrm>
            <a:prstGeom prst="rect">
              <a:avLst/>
            </a:prstGeom>
          </p:spPr>
        </p:pic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32C2ED9C-12D5-C96E-4602-2585D7D17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9966"/>
            <a:ext cx="84937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Development</a:t>
            </a:r>
            <a:r>
              <a:rPr sz="32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Impacts</a:t>
            </a:r>
            <a:r>
              <a:rPr sz="32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on</a:t>
            </a:r>
            <a:r>
              <a:rPr sz="3200" spc="-17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spc="-4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Water</a:t>
            </a:r>
            <a:r>
              <a:rPr sz="32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Qua</a:t>
            </a:r>
            <a:r>
              <a:rPr lang="en-US"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l</a:t>
            </a:r>
            <a:r>
              <a:rPr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ity</a:t>
            </a:r>
            <a:endParaRPr sz="32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8AF9FB-31E5-E3D5-B1C9-AC16DE736C2C}"/>
              </a:ext>
            </a:extLst>
          </p:cNvPr>
          <p:cNvSpPr txBox="1"/>
          <p:nvPr/>
        </p:nvSpPr>
        <p:spPr>
          <a:xfrm rot="2215242">
            <a:off x="2101733" y="4513647"/>
            <a:ext cx="282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Decreased Quality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3D566-FBE6-CB15-4233-F38AAB2F474C}"/>
              </a:ext>
            </a:extLst>
          </p:cNvPr>
          <p:cNvSpPr txBox="1"/>
          <p:nvPr/>
        </p:nvSpPr>
        <p:spPr>
          <a:xfrm rot="2215242">
            <a:off x="2064764" y="4510698"/>
            <a:ext cx="282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Decreased Quality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1" y="219443"/>
            <a:ext cx="879961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Municipal</a:t>
            </a:r>
            <a:r>
              <a:rPr sz="3200" spc="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Separate</a:t>
            </a:r>
            <a:r>
              <a:rPr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</a:t>
            </a:r>
            <a:r>
              <a:rPr sz="3200" spc="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Sewer</a:t>
            </a:r>
            <a:r>
              <a:rPr sz="3200" spc="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System</a:t>
            </a:r>
            <a:r>
              <a:rPr sz="3200" spc="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(MS4)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Permit</a:t>
            </a:r>
            <a:r>
              <a:rPr sz="3200" spc="1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3200" spc="1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Plans</a:t>
            </a:r>
            <a:r>
              <a:rPr sz="3200" spc="2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Must:</a:t>
            </a:r>
            <a:endParaRPr sz="32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728364" y="6470236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4</a:t>
            </a:r>
            <a:endParaRPr sz="1800" b="1" spc="-25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34407" y="1371600"/>
            <a:ext cx="8962771" cy="4648200"/>
            <a:chOff x="-69089" y="1612137"/>
            <a:chExt cx="8962771" cy="44789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1" y="1879104"/>
              <a:ext cx="8706231" cy="421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9089" y="1612137"/>
              <a:ext cx="8808339" cy="4300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251460" y="1904998"/>
              <a:ext cx="8587740" cy="409346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object 8"/>
          <p:cNvSpPr txBox="1"/>
          <p:nvPr/>
        </p:nvSpPr>
        <p:spPr>
          <a:xfrm>
            <a:off x="205776" y="1809985"/>
            <a:ext cx="8468106" cy="3994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marR="2684780" indent="-279400">
              <a:lnSpc>
                <a:spcPct val="100000"/>
              </a:lnSpc>
              <a:spcBef>
                <a:spcPts val="105"/>
              </a:spcBef>
              <a:buChar char="•"/>
              <a:tabLst>
                <a:tab pos="291465" algn="l"/>
                <a:tab pos="299085" algn="l"/>
              </a:tabLst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	Contain</a:t>
            </a:r>
            <a:r>
              <a:rPr spc="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measurable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goals</a:t>
            </a:r>
            <a:r>
              <a:rPr spc="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for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the</a:t>
            </a:r>
            <a:r>
              <a:rPr spc="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six</a:t>
            </a:r>
            <a:r>
              <a:rPr spc="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Minimum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Control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Measures</a:t>
            </a:r>
            <a:r>
              <a:rPr spc="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(MCMs)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Font typeface="Arial"/>
              <a:buChar char="•"/>
            </a:pP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3008630" algn="l"/>
              </a:tabLst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Contain</a:t>
            </a:r>
            <a:r>
              <a:rPr spc="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Specific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Activities</a:t>
            </a:r>
            <a:r>
              <a:rPr lang="en-US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pc="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meet</a:t>
            </a:r>
            <a:r>
              <a:rPr spc="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goals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for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each</a:t>
            </a:r>
            <a:r>
              <a:rPr spc="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25" dirty="0">
                <a:latin typeface="Lucida Sans" panose="020B0602040502020204" pitchFamily="34" charset="0"/>
                <a:cs typeface="Lucida Sans" panose="020B0602040502020204" pitchFamily="34" charset="0"/>
              </a:rPr>
              <a:t>MCM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"/>
              <a:buChar char="•"/>
            </a:pP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Enact</a:t>
            </a:r>
            <a:r>
              <a:rPr spc="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or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implement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either: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927100">
              <a:lnSpc>
                <a:spcPct val="100000"/>
              </a:lnSpc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pc="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MS4</a:t>
            </a:r>
            <a:r>
              <a:rPr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pc="-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Ordinance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927100" marR="5080">
              <a:lnSpc>
                <a:spcPct val="100000"/>
              </a:lnSpc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pc="2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ordinance</a:t>
            </a:r>
            <a:r>
              <a:rPr spc="2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that</a:t>
            </a:r>
            <a:r>
              <a:rPr spc="2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satisfies</a:t>
            </a:r>
            <a:r>
              <a:rPr spc="25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an</a:t>
            </a:r>
            <a:r>
              <a:rPr spc="2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MS4</a:t>
            </a:r>
            <a:r>
              <a:rPr spc="2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pc="25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pc="25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Ordinance Checklist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Submit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a</a:t>
            </a:r>
            <a:r>
              <a:rPr spc="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Total</a:t>
            </a:r>
            <a:r>
              <a:rPr spc="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Maximum</a:t>
            </a:r>
            <a:r>
              <a:rPr spc="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Daily</a:t>
            </a:r>
            <a:r>
              <a:rPr spc="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Load</a:t>
            </a:r>
            <a:r>
              <a:rPr spc="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Plan</a:t>
            </a:r>
            <a:r>
              <a:rPr spc="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if</a:t>
            </a:r>
            <a:r>
              <a:rPr spc="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applicable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Font typeface="Arial"/>
              <a:buChar char="•"/>
            </a:pP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New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requirement:</a:t>
            </a:r>
            <a:r>
              <a:rPr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submit</a:t>
            </a:r>
            <a:r>
              <a:rPr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a</a:t>
            </a:r>
            <a:r>
              <a:rPr spc="1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Pollutant</a:t>
            </a:r>
            <a:r>
              <a:rPr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Reduction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b="1" dirty="0">
                <a:latin typeface="Lucida Sans" panose="020B0602040502020204" pitchFamily="34" charset="0"/>
                <a:cs typeface="Lucida Sans" panose="020B0602040502020204" pitchFamily="34" charset="0"/>
              </a:rPr>
              <a:t>Plan</a:t>
            </a:r>
            <a:r>
              <a:rPr spc="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for</a:t>
            </a:r>
            <a:r>
              <a:rPr spc="-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dirty="0">
                <a:latin typeface="Lucida Sans" panose="020B0602040502020204" pitchFamily="34" charset="0"/>
                <a:cs typeface="Lucida Sans" panose="020B0602040502020204" pitchFamily="34" charset="0"/>
              </a:rPr>
              <a:t>impaired</a:t>
            </a:r>
            <a:r>
              <a:rPr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pc="-10" dirty="0">
                <a:latin typeface="Lucida Sans" panose="020B0602040502020204" pitchFamily="34" charset="0"/>
                <a:cs typeface="Lucida Sans" panose="020B0602040502020204" pitchFamily="34" charset="0"/>
              </a:rPr>
              <a:t>waterways</a:t>
            </a:r>
            <a:endParaRPr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12" name="Graphic 11" descr="Closed book with solid fill">
            <a:extLst>
              <a:ext uri="{FF2B5EF4-FFF2-40B4-BE49-F238E27FC236}">
                <a16:creationId xmlns:a16="http://schemas.microsoft.com/office/drawing/2014/main" id="{14F3819B-5EA2-221D-37E2-C394D58F6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7021">
            <a:off x="6246954" y="1247141"/>
            <a:ext cx="2138718" cy="2138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object 4" descr="A house with a large field of grass&#10;&#10;AI-generated content may be incorrect."/>
          <p:cNvPicPr/>
          <p:nvPr/>
        </p:nvPicPr>
        <p:blipFill>
          <a:blip r:embed="rId4" cstate="print">
            <a:alphaModFix amt="43000"/>
          </a:blip>
          <a:srcRect l="16117" r="20632" b="2"/>
          <a:stretch>
            <a:fillRect/>
          </a:stretch>
        </p:blipFill>
        <p:spPr>
          <a:xfrm>
            <a:off x="20" y="10"/>
            <a:ext cx="8801080" cy="640872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143" y="0"/>
            <a:ext cx="8822823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00215"/>
            <a:ext cx="879881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555003" y="6329538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800" b="1" spc="-25" dirty="0">
                <a:solidFill>
                  <a:schemeClr val="tx1"/>
                </a:solidFill>
                <a:latin typeface="Bahnschrift SemiBold Condensed" panose="020B0502040204020203" pitchFamily="34" charset="0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4DB7F-A52A-7793-1499-6CBD43DD341F}"/>
              </a:ext>
            </a:extLst>
          </p:cNvPr>
          <p:cNvSpPr txBox="1"/>
          <p:nvPr/>
        </p:nvSpPr>
        <p:spPr>
          <a:xfrm>
            <a:off x="792866" y="304800"/>
            <a:ext cx="7558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ucida Sans" panose="020B0602040502020204" pitchFamily="34" charset="0"/>
                <a:cs typeface="Lucida Sans" panose="020B0602040502020204" pitchFamily="34" charset="0"/>
              </a:rPr>
              <a:t>SUMMARY OF STORMWATER MANAGEMENT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4BC9F-44E2-7FA5-8DE3-902EFC549486}"/>
              </a:ext>
            </a:extLst>
          </p:cNvPr>
          <p:cNvSpPr txBox="1"/>
          <p:nvPr/>
        </p:nvSpPr>
        <p:spPr>
          <a:xfrm>
            <a:off x="1041812" y="2352544"/>
            <a:ext cx="345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40502020204" pitchFamily="34" charset="0"/>
                <a:cs typeface="Lucida Sans" panose="020B0602040502020204" pitchFamily="34" charset="0"/>
              </a:rPr>
              <a:t>Stormwater Management </a:t>
            </a:r>
          </a:p>
          <a:p>
            <a:pPr marL="285750" indent="-285750">
              <a:buClr>
                <a:schemeClr val="accent1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40502020204" pitchFamily="34" charset="0"/>
                <a:cs typeface="Lucida Sans" panose="020B0602040502020204" pitchFamily="34" charset="0"/>
              </a:rPr>
              <a:t>Driven by volume/flooding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A4BD8-2D9F-D8C8-F440-F37B09293FED}"/>
              </a:ext>
            </a:extLst>
          </p:cNvPr>
          <p:cNvSpPr txBox="1"/>
          <p:nvPr/>
        </p:nvSpPr>
        <p:spPr>
          <a:xfrm>
            <a:off x="4651520" y="2274838"/>
            <a:ext cx="4022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Lucida Sans" panose="020B0602040502020204" pitchFamily="34" charset="0"/>
                <a:cs typeface="Lucida Sans" panose="020B0602040502020204" pitchFamily="34" charset="0"/>
              </a:rPr>
              <a:t>MS4 Program </a:t>
            </a:r>
          </a:p>
          <a:p>
            <a:pPr marL="285750" indent="-2857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40502020204" pitchFamily="34" charset="0"/>
                <a:cs typeface="Lucida Sans" panose="020B0602040502020204" pitchFamily="34" charset="0"/>
              </a:rPr>
              <a:t>Driven by water quality issues </a:t>
            </a:r>
          </a:p>
          <a:p>
            <a:pPr marL="285750" indent="-2857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40502020204" pitchFamily="34" charset="0"/>
                <a:cs typeface="Lucida Sans" panose="020B0602040502020204" pitchFamily="34" charset="0"/>
              </a:rPr>
              <a:t>TMDL and pollutant reduction plan requirements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9285"/>
            <a:ext cx="74371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Ways</a:t>
            </a:r>
            <a:r>
              <a:rPr sz="4000" spc="-17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r>
              <a:rPr sz="4000" spc="-17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Fund</a:t>
            </a:r>
            <a:r>
              <a:rPr sz="4000" spc="-17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spc="-2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4000" spc="-16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Programs</a:t>
            </a:r>
            <a:endParaRPr sz="40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763000" y="6477000"/>
            <a:ext cx="23558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240"/>
              </a:lnSpc>
            </a:pPr>
            <a:r>
              <a:rPr lang="en-US" sz="1400" b="1" spc="-25" dirty="0">
                <a:solidFill>
                  <a:schemeClr val="tx1"/>
                </a:solidFill>
              </a:rPr>
              <a:t>6</a:t>
            </a:r>
            <a:endParaRPr sz="1400" b="1" spc="-25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44D6C-223B-4CDE-3AD3-5F0F9E8D1A67}"/>
              </a:ext>
            </a:extLst>
          </p:cNvPr>
          <p:cNvSpPr/>
          <p:nvPr/>
        </p:nvSpPr>
        <p:spPr>
          <a:xfrm>
            <a:off x="4152962" y="1295400"/>
            <a:ext cx="4350703" cy="411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DC62709-5082-26AA-8CE3-C9182393F486}"/>
              </a:ext>
            </a:extLst>
          </p:cNvPr>
          <p:cNvSpPr txBox="1"/>
          <p:nvPr/>
        </p:nvSpPr>
        <p:spPr>
          <a:xfrm>
            <a:off x="4324379" y="1233309"/>
            <a:ext cx="4179286" cy="4238981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Multiple</a:t>
            </a:r>
            <a:r>
              <a:rPr sz="24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Budgets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944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Public</a:t>
            </a:r>
            <a:r>
              <a:rPr sz="28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Works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340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Streets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Parks</a:t>
            </a:r>
            <a:r>
              <a:rPr sz="2800" spc="-15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sz="28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Recreation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Engineering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705" marR="1167130" indent="-274320">
              <a:lnSpc>
                <a:spcPts val="3030"/>
              </a:lnSpc>
              <a:spcBef>
                <a:spcPts val="715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705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Community Development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285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Planning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60070" indent="-273685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94642"/>
              <a:buFont typeface="Wingdings 2"/>
              <a:buChar char=""/>
              <a:tabLst>
                <a:tab pos="56007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Other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E9172-3120-8462-B5EC-43D5A3588507}"/>
              </a:ext>
            </a:extLst>
          </p:cNvPr>
          <p:cNvSpPr/>
          <p:nvPr/>
        </p:nvSpPr>
        <p:spPr>
          <a:xfrm>
            <a:off x="276727" y="1295400"/>
            <a:ext cx="3505201" cy="411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DE7E56C-FB75-30D9-84A4-6FB348D915F4}"/>
              </a:ext>
            </a:extLst>
          </p:cNvPr>
          <p:cNvSpPr txBox="1"/>
          <p:nvPr/>
        </p:nvSpPr>
        <p:spPr>
          <a:xfrm>
            <a:off x="457200" y="1320297"/>
            <a:ext cx="2799344" cy="325537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Multiple</a:t>
            </a:r>
            <a:r>
              <a:rPr sz="2400" spc="-12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400" b="1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Sources</a:t>
            </a:r>
            <a:endParaRPr sz="2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055" indent="-246379">
              <a:lnSpc>
                <a:spcPct val="100000"/>
              </a:lnSpc>
              <a:spcBef>
                <a:spcPts val="405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055" algn="l"/>
              </a:tabLst>
            </a:pP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General</a:t>
            </a:r>
            <a:r>
              <a:rPr sz="2800" spc="-9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fund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690" indent="-247015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690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Bonds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055" indent="-246379">
              <a:lnSpc>
                <a:spcPct val="100000"/>
              </a:lnSpc>
              <a:spcBef>
                <a:spcPts val="340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055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Grants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055" indent="-246379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055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Loans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690" indent="-247015">
              <a:lnSpc>
                <a:spcPct val="100000"/>
              </a:lnSpc>
              <a:spcBef>
                <a:spcPts val="335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690" algn="l"/>
              </a:tabLst>
            </a:pPr>
            <a:r>
              <a:rPr sz="28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Fees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440055" indent="-246379">
              <a:lnSpc>
                <a:spcPct val="100000"/>
              </a:lnSpc>
              <a:spcBef>
                <a:spcPts val="340"/>
              </a:spcBef>
              <a:buClr>
                <a:schemeClr val="accent1"/>
              </a:buClr>
              <a:buSzPct val="87000"/>
              <a:buFont typeface="Wingdings 2"/>
              <a:buChar char=""/>
              <a:tabLst>
                <a:tab pos="440055" algn="l"/>
              </a:tabLst>
            </a:pPr>
            <a:r>
              <a:rPr sz="28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Other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400" y="1124585"/>
            <a:ext cx="3473450" cy="2609215"/>
            <a:chOff x="650748" y="2276855"/>
            <a:chExt cx="3473450" cy="2609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4" y="2285999"/>
              <a:ext cx="3454908" cy="2590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bject 4"/>
            <p:cNvSpPr/>
            <p:nvPr/>
          </p:nvSpPr>
          <p:spPr>
            <a:xfrm>
              <a:off x="655320" y="2281427"/>
              <a:ext cx="3464560" cy="2600325"/>
            </a:xfrm>
            <a:custGeom>
              <a:avLst/>
              <a:gdLst/>
              <a:ahLst/>
              <a:cxnLst/>
              <a:rect l="l" t="t" r="r" b="b"/>
              <a:pathLst>
                <a:path w="3464560" h="2600325">
                  <a:moveTo>
                    <a:pt x="0" y="2599944"/>
                  </a:moveTo>
                  <a:lnTo>
                    <a:pt x="3464052" y="2599944"/>
                  </a:lnTo>
                  <a:lnTo>
                    <a:pt x="3464052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06" y="303581"/>
            <a:ext cx="89482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spc="-2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Stormwater</a:t>
            </a:r>
            <a:r>
              <a:rPr sz="3600" spc="-14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600" spc="-2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Management</a:t>
            </a:r>
            <a:r>
              <a:rPr sz="3600" spc="-145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6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Needs?</a:t>
            </a:r>
            <a:endParaRPr sz="36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768081" y="6497032"/>
            <a:ext cx="2355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240"/>
              </a:lnSpc>
            </a:pPr>
            <a:r>
              <a:rPr lang="en-US" sz="1800" b="1" spc="-25" dirty="0">
                <a:solidFill>
                  <a:schemeClr val="tx1"/>
                </a:solidFill>
              </a:rPr>
              <a:t>7</a:t>
            </a:r>
            <a:endParaRPr sz="1800" b="1" spc="-25" dirty="0">
              <a:solidFill>
                <a:schemeClr val="tx1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470" y="1330452"/>
            <a:ext cx="3072383" cy="202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3888008"/>
            <a:ext cx="3189731" cy="219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bject 14">
            <a:extLst>
              <a:ext uri="{FF2B5EF4-FFF2-40B4-BE49-F238E27FC236}">
                <a16:creationId xmlns:a16="http://schemas.microsoft.com/office/drawing/2014/main" id="{2A7615EA-38BE-B124-3911-F7C62E782FAA}"/>
              </a:ext>
            </a:extLst>
          </p:cNvPr>
          <p:cNvSpPr/>
          <p:nvPr/>
        </p:nvSpPr>
        <p:spPr>
          <a:xfrm>
            <a:off x="616546" y="1133730"/>
            <a:ext cx="3454908" cy="2590800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6F4A0B1C-6A1B-B091-5A05-A4ABAE69490A}"/>
              </a:ext>
            </a:extLst>
          </p:cNvPr>
          <p:cNvSpPr/>
          <p:nvPr/>
        </p:nvSpPr>
        <p:spPr>
          <a:xfrm>
            <a:off x="4267200" y="3888008"/>
            <a:ext cx="3189730" cy="2197608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3085E82-3F30-2D60-FD12-7A1AF0B60A5A}"/>
              </a:ext>
            </a:extLst>
          </p:cNvPr>
          <p:cNvSpPr/>
          <p:nvPr/>
        </p:nvSpPr>
        <p:spPr>
          <a:xfrm>
            <a:off x="5067470" y="1322153"/>
            <a:ext cx="3072383" cy="2030647"/>
          </a:xfrm>
          <a:custGeom>
            <a:avLst/>
            <a:gdLst/>
            <a:ahLst/>
            <a:cxnLst/>
            <a:rect l="l" t="t" r="r" b="b"/>
            <a:pathLst>
              <a:path w="3007360" h="4505325">
                <a:moveTo>
                  <a:pt x="0" y="4504944"/>
                </a:moveTo>
                <a:lnTo>
                  <a:pt x="3006852" y="4504944"/>
                </a:lnTo>
                <a:lnTo>
                  <a:pt x="3006852" y="0"/>
                </a:lnTo>
                <a:lnTo>
                  <a:pt x="0" y="0"/>
                </a:lnTo>
                <a:lnTo>
                  <a:pt x="0" y="4504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4F60F4-E48A-4629-9BFA-E11D9D69DB02}"/>
              </a:ext>
            </a:extLst>
          </p:cNvPr>
          <p:cNvSpPr/>
          <p:nvPr/>
        </p:nvSpPr>
        <p:spPr>
          <a:xfrm>
            <a:off x="381000" y="1284434"/>
            <a:ext cx="16002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Flood Control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0A729F-D2C7-B845-1C13-6F43C93F8AD5}"/>
              </a:ext>
            </a:extLst>
          </p:cNvPr>
          <p:cNvSpPr/>
          <p:nvPr/>
        </p:nvSpPr>
        <p:spPr>
          <a:xfrm>
            <a:off x="2819400" y="4038600"/>
            <a:ext cx="2667000" cy="5254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Property impacts/ Reduce Erosion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5D71D7-977E-FFA1-327C-D1A46EFA4E67}"/>
              </a:ext>
            </a:extLst>
          </p:cNvPr>
          <p:cNvSpPr/>
          <p:nvPr/>
        </p:nvSpPr>
        <p:spPr>
          <a:xfrm>
            <a:off x="7191110" y="1025042"/>
            <a:ext cx="1897485" cy="8799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Upgrade and Maintain Infrastructure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58497"/>
            <a:ext cx="642112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Costs</a:t>
            </a:r>
            <a:r>
              <a:rPr sz="5000" spc="-19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500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5000" spc="-16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5000" spc="-10" dirty="0">
                <a:solidFill>
                  <a:schemeClr val="tx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Inaction</a:t>
            </a:r>
            <a:endParaRPr sz="500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9200" y="6400800"/>
            <a:ext cx="1555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25" dirty="0">
                <a:solidFill>
                  <a:schemeClr val="tx1"/>
                </a:solidFill>
                <a:latin typeface="Constantia"/>
                <a:cs typeface="Constantia"/>
              </a:rPr>
              <a:t>8</a:t>
            </a:r>
            <a:endParaRPr b="1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1190" y="1274989"/>
            <a:ext cx="3573779" cy="2182495"/>
            <a:chOff x="397765" y="1514855"/>
            <a:chExt cx="3573779" cy="21824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1523999"/>
              <a:ext cx="3555491" cy="21640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object 6"/>
            <p:cNvSpPr/>
            <p:nvPr/>
          </p:nvSpPr>
          <p:spPr>
            <a:xfrm>
              <a:off x="402337" y="1519427"/>
              <a:ext cx="3564890" cy="2173605"/>
            </a:xfrm>
            <a:custGeom>
              <a:avLst/>
              <a:gdLst/>
              <a:ahLst/>
              <a:cxnLst/>
              <a:rect l="l" t="t" r="r" b="b"/>
              <a:pathLst>
                <a:path w="3564890" h="2173604">
                  <a:moveTo>
                    <a:pt x="0" y="2173224"/>
                  </a:moveTo>
                  <a:lnTo>
                    <a:pt x="3564636" y="2173224"/>
                  </a:lnTo>
                  <a:lnTo>
                    <a:pt x="3564636" y="0"/>
                  </a:lnTo>
                  <a:lnTo>
                    <a:pt x="0" y="0"/>
                  </a:lnTo>
                  <a:lnTo>
                    <a:pt x="0" y="2173224"/>
                  </a:lnTo>
                  <a:close/>
                </a:path>
              </a:pathLst>
            </a:custGeom>
            <a:ln w="9144">
              <a:solidFill>
                <a:srgbClr val="085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3020" y="3682182"/>
            <a:ext cx="2190115" cy="2190115"/>
            <a:chOff x="981453" y="4105658"/>
            <a:chExt cx="2190115" cy="21901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599" y="4114799"/>
              <a:ext cx="2171700" cy="2171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object 10"/>
            <p:cNvSpPr/>
            <p:nvPr/>
          </p:nvSpPr>
          <p:spPr>
            <a:xfrm>
              <a:off x="986025" y="4110230"/>
              <a:ext cx="2181225" cy="2181225"/>
            </a:xfrm>
            <a:custGeom>
              <a:avLst/>
              <a:gdLst/>
              <a:ahLst/>
              <a:cxnLst/>
              <a:rect l="l" t="t" r="r" b="b"/>
              <a:pathLst>
                <a:path w="2181225" h="2181225">
                  <a:moveTo>
                    <a:pt x="0" y="2180844"/>
                  </a:moveTo>
                  <a:lnTo>
                    <a:pt x="2180844" y="2180844"/>
                  </a:lnTo>
                  <a:lnTo>
                    <a:pt x="2180844" y="0"/>
                  </a:lnTo>
                  <a:lnTo>
                    <a:pt x="0" y="0"/>
                  </a:lnTo>
                  <a:lnTo>
                    <a:pt x="0" y="2180844"/>
                  </a:lnTo>
                  <a:close/>
                </a:path>
              </a:pathLst>
            </a:custGeom>
            <a:ln w="9144">
              <a:solidFill>
                <a:srgbClr val="085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09390" y="1448650"/>
            <a:ext cx="5050473" cy="3960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Public</a:t>
            </a:r>
            <a:r>
              <a:rPr sz="2000" spc="-9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Health</a:t>
            </a:r>
            <a:r>
              <a:rPr sz="20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and</a:t>
            </a:r>
            <a:r>
              <a:rPr sz="2000" spc="-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Safety</a:t>
            </a:r>
            <a:r>
              <a:rPr sz="2000" spc="-1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Impacts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Increased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Flooding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Increased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Repair</a:t>
            </a:r>
            <a:r>
              <a:rPr sz="2000" spc="-14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Costs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Increased</a:t>
            </a:r>
            <a:r>
              <a:rPr sz="2000" spc="-6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Water</a:t>
            </a:r>
            <a:r>
              <a:rPr sz="2000" spc="-9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Pollution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1273810" indent="-342900">
              <a:lnSpc>
                <a:spcPts val="2590"/>
              </a:lnSpc>
              <a:spcBef>
                <a:spcPts val="61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Decreased</a:t>
            </a:r>
            <a:r>
              <a:rPr sz="2000" spc="-8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Recreational Opportunities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Potential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Lawsuits</a:t>
            </a:r>
            <a:r>
              <a:rPr sz="20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due</a:t>
            </a:r>
            <a:r>
              <a:rPr sz="2000" spc="-114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to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629920" indent="-342900">
              <a:lnSpc>
                <a:spcPts val="2735"/>
              </a:lnSpc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Increased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Flooding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349885" indent="-342900">
              <a:lnSpc>
                <a:spcPts val="2590"/>
              </a:lnSpc>
              <a:spcBef>
                <a:spcPts val="615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7020" algn="l"/>
              </a:tabLst>
            </a:pPr>
            <a:r>
              <a:rPr sz="20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Accelerated</a:t>
            </a: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deterioration</a:t>
            </a:r>
            <a:r>
              <a:rPr sz="2000" spc="-3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(and repair</a:t>
            </a:r>
            <a:r>
              <a:rPr sz="2000" spc="-14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costs</a:t>
            </a:r>
            <a:r>
              <a:rPr sz="20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20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dirty="0">
                <a:latin typeface="Lucida Sans" panose="020B0602040502020204" pitchFamily="34" charset="0"/>
                <a:cs typeface="Lucida Sans" panose="020B0602040502020204" pitchFamily="34" charset="0"/>
              </a:rPr>
              <a:t>of</a:t>
            </a:r>
            <a:r>
              <a:rPr sz="2000" spc="-15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roadways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>
                <a:tab pos="286385" algn="l"/>
              </a:tabLst>
            </a:pP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Regulatory</a:t>
            </a:r>
            <a:r>
              <a:rPr sz="2000" spc="-1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000" spc="-10" dirty="0">
                <a:latin typeface="Lucida Sans" panose="020B0602040502020204" pitchFamily="34" charset="0"/>
                <a:cs typeface="Lucida Sans" panose="020B0602040502020204" pitchFamily="34" charset="0"/>
              </a:rPr>
              <a:t>enforcement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1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F21213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379</TotalTime>
  <Words>923</Words>
  <Application>Microsoft Macintosh PowerPoint</Application>
  <PresentationFormat>On-screen Show (4:3)</PresentationFormat>
  <Paragraphs>177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Bahnschrift Light Condensed</vt:lpstr>
      <vt:lpstr>Bahnschrift SemiBold Condensed</vt:lpstr>
      <vt:lpstr>Calibri</vt:lpstr>
      <vt:lpstr>Constantia</vt:lpstr>
      <vt:lpstr>Impact</vt:lpstr>
      <vt:lpstr>Lucida Sans</vt:lpstr>
      <vt:lpstr>Wingdings 2</vt:lpstr>
      <vt:lpstr>Main Event</vt:lpstr>
      <vt:lpstr>City of Aliquippa  stormwater fee feasibility and implementation study</vt:lpstr>
      <vt:lpstr>PowerPoint Presentation</vt:lpstr>
      <vt:lpstr>Development Impacts on Water Quantity</vt:lpstr>
      <vt:lpstr>Development Impacts on Water Quality</vt:lpstr>
      <vt:lpstr>Municipal Separate Storm Sewer System (MS4) Permit Stormwater Plans Must:</vt:lpstr>
      <vt:lpstr>PowerPoint Presentation</vt:lpstr>
      <vt:lpstr>Ways to Fund Stormwater Programs</vt:lpstr>
      <vt:lpstr>Stormwater Management Needs?</vt:lpstr>
      <vt:lpstr>Costs of Inaction</vt:lpstr>
      <vt:lpstr>Potential Sources of Funding?</vt:lpstr>
      <vt:lpstr>Credit Systems and Equity</vt:lpstr>
      <vt:lpstr>Implementing an Authority</vt:lpstr>
      <vt:lpstr>Implementing a Fee Directly</vt:lpstr>
      <vt:lpstr>Credits</vt:lpstr>
      <vt:lpstr>Create a Stormwater Committee</vt:lpstr>
      <vt:lpstr>Stormwater Utility Budget</vt:lpstr>
      <vt:lpstr>Stormwater Fee</vt:lpstr>
      <vt:lpstr>Sample Calculation for  Non-Residential Stormwater Fee  </vt:lpstr>
      <vt:lpstr>Public Outreach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Implement a Stormwater Fee?</dc:title>
  <dc:creator>Paul Racette</dc:creator>
  <cp:lastModifiedBy>Amber Alke</cp:lastModifiedBy>
  <cp:revision>7</cp:revision>
  <cp:lastPrinted>2025-07-10T18:51:56Z</cp:lastPrinted>
  <dcterms:created xsi:type="dcterms:W3CDTF">2025-07-10T13:44:14Z</dcterms:created>
  <dcterms:modified xsi:type="dcterms:W3CDTF">2025-08-05T16:09:44Z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2025-07-10T00:00:00Z</vt:filetime>
  </property>
  <property fmtid="{D5CDD505-2E9C-101B-9397-08002B2CF9AE}" pid="5" name="Producer">
    <vt:lpwstr>GPL Ghostscript 9.24</vt:lpwstr>
  </property>
</Properties>
</file>